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98"/>
  </p:notesMasterIdLst>
  <p:sldIdLst>
    <p:sldId id="256" r:id="rId2"/>
    <p:sldId id="345"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300" r:id="rId42"/>
    <p:sldId id="301" r:id="rId43"/>
    <p:sldId id="302" r:id="rId44"/>
    <p:sldId id="303" r:id="rId45"/>
    <p:sldId id="304" r:id="rId46"/>
    <p:sldId id="305" r:id="rId47"/>
    <p:sldId id="306" r:id="rId48"/>
    <p:sldId id="298" r:id="rId49"/>
    <p:sldId id="307" r:id="rId50"/>
    <p:sldId id="308" r:id="rId51"/>
    <p:sldId id="299" r:id="rId52"/>
    <p:sldId id="309" r:id="rId53"/>
    <p:sldId id="310" r:id="rId54"/>
    <p:sldId id="311" r:id="rId55"/>
    <p:sldId id="346" r:id="rId56"/>
    <p:sldId id="347" r:id="rId57"/>
    <p:sldId id="348" r:id="rId58"/>
    <p:sldId id="349" r:id="rId59"/>
    <p:sldId id="350" r:id="rId60"/>
    <p:sldId id="351" r:id="rId61"/>
    <p:sldId id="352"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30" r:id="rId80"/>
    <p:sldId id="331" r:id="rId81"/>
    <p:sldId id="332" r:id="rId82"/>
    <p:sldId id="333" r:id="rId83"/>
    <p:sldId id="353" r:id="rId84"/>
    <p:sldId id="355" r:id="rId85"/>
    <p:sldId id="334" r:id="rId86"/>
    <p:sldId id="335" r:id="rId87"/>
    <p:sldId id="336" r:id="rId88"/>
    <p:sldId id="337" r:id="rId89"/>
    <p:sldId id="338" r:id="rId90"/>
    <p:sldId id="339" r:id="rId91"/>
    <p:sldId id="340" r:id="rId92"/>
    <p:sldId id="341" r:id="rId93"/>
    <p:sldId id="342" r:id="rId94"/>
    <p:sldId id="343" r:id="rId95"/>
    <p:sldId id="354" r:id="rId96"/>
    <p:sldId id="344" r:id="rId97"/>
  </p:sldIdLst>
  <p:sldSz cx="12192000" cy="6858000"/>
  <p:notesSz cx="6858000" cy="9144000"/>
  <p:embeddedFontLst>
    <p:embeddedFont>
      <p:font typeface="Balthazar" panose="020B0604020202020204" charset="0"/>
      <p:regular r:id="rId99"/>
    </p:embeddedFont>
    <p:embeddedFont>
      <p:font typeface="Bookman Old Style" panose="02050604050505020204" pitchFamily="18" charset="0"/>
      <p:regular r:id="rId100"/>
      <p:bold r:id="rId101"/>
      <p:italic r:id="rId102"/>
      <p:boldItalic r:id="rId103"/>
    </p:embeddedFont>
    <p:embeddedFont>
      <p:font typeface="Calibri" panose="020F0502020204030204" pitchFamily="34" charset="0"/>
      <p:regular r:id="rId104"/>
      <p:bold r:id="rId105"/>
      <p:italic r:id="rId106"/>
      <p:boldItalic r:id="rId107"/>
    </p:embeddedFont>
    <p:embeddedFont>
      <p:font typeface="Helvetica Neue" panose="020B0604020202020204" charset="0"/>
      <p:regular r:id="rId108"/>
      <p:bold r:id="rId109"/>
      <p:italic r:id="rId110"/>
      <p:boldItalic r:id="rId111"/>
    </p:embeddedFont>
    <p:embeddedFont>
      <p:font typeface="Inter" panose="020B0604020202020204" charset="0"/>
      <p:regular r:id="rId112"/>
      <p:bold r:id="rId113"/>
    </p:embeddedFont>
    <p:embeddedFont>
      <p:font typeface="Roboto" panose="02000000000000000000" pitchFamily="2" charset="0"/>
      <p:regular r:id="rId114"/>
      <p:bold r:id="rId115"/>
      <p:italic r:id="rId116"/>
      <p:boldItalic r:id="rId117"/>
    </p:embeddedFont>
    <p:embeddedFont>
      <p:font typeface="Roboto Condensed" panose="02000000000000000000" pitchFamily="2" charset="0"/>
      <p:regular r:id="rId118"/>
      <p:bold r:id="rId119"/>
      <p:italic r:id="rId120"/>
      <p:boldItalic r:id="rId121"/>
    </p:embeddedFont>
    <p:embeddedFont>
      <p:font typeface="Source Sans Pro" panose="020B0503030403020204" pitchFamily="34" charset="0"/>
      <p:regular r:id="rId122"/>
      <p:bold r:id="rId123"/>
      <p:italic r:id="rId124"/>
      <p:boldItalic r:id="rId1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6" roundtripDataSignature="AMtx7mjYUgeLEbOcAlAlQ4Cf0JFkOIE6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9681CB-D28A-403A-9D76-C68C2891D5FE}">
  <a:tblStyle styleId="{1B9681CB-D28A-403A-9D76-C68C2891D5FE}"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E565ACF0-AD70-499E-B275-AE6BA40694AE}" styleName="Table_1">
    <a:wholeTbl>
      <a:tcTxStyle b="off" i="off">
        <a:font>
          <a:latin typeface="Calibri"/>
          <a:ea typeface="Calibri"/>
          <a:cs typeface="Calibri"/>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01" autoAdjust="0"/>
    <p:restoredTop sz="94660"/>
  </p:normalViewPr>
  <p:slideViewPr>
    <p:cSldViewPr snapToGrid="0">
      <p:cViewPr varScale="1">
        <p:scale>
          <a:sx n="59" d="100"/>
          <a:sy n="59" d="100"/>
        </p:scale>
        <p:origin x="1200"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9.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4.fntdata"/><Relationship Id="rId16" Type="http://schemas.openxmlformats.org/officeDocument/2006/relationships/slide" Target="slides/slide15.xml"/><Relationship Id="rId107" Type="http://schemas.openxmlformats.org/officeDocument/2006/relationships/font" Target="fonts/font9.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4.fntdata"/><Relationship Id="rId123" Type="http://schemas.openxmlformats.org/officeDocument/2006/relationships/font" Target="fonts/font25.fntdata"/><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5.fntdata"/><Relationship Id="rId118" Type="http://schemas.openxmlformats.org/officeDocument/2006/relationships/font" Target="fonts/font20.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5.fntdata"/><Relationship Id="rId108" Type="http://schemas.openxmlformats.org/officeDocument/2006/relationships/font" Target="fonts/font10.fntdata"/><Relationship Id="rId124" Type="http://schemas.openxmlformats.org/officeDocument/2006/relationships/font" Target="fonts/font26.fntdata"/><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6.fntdata"/><Relationship Id="rId119" Type="http://schemas.openxmlformats.org/officeDocument/2006/relationships/font" Target="fonts/font21.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6.fntdata"/><Relationship Id="rId120" Type="http://schemas.openxmlformats.org/officeDocument/2006/relationships/font" Target="fonts/font22.fntdata"/><Relationship Id="rId125" Type="http://schemas.openxmlformats.org/officeDocument/2006/relationships/font" Target="fonts/font2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2.fntdata"/><Relationship Id="rId115"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fntdata"/><Relationship Id="rId105" Type="http://schemas.openxmlformats.org/officeDocument/2006/relationships/font" Target="fonts/font7.fntdata"/><Relationship Id="rId126"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121" Type="http://schemas.openxmlformats.org/officeDocument/2006/relationships/font" Target="fonts/font2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8.fntdata"/><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font" Target="fonts/font1.fntdata"/><Relationship Id="rId101" Type="http://schemas.openxmlformats.org/officeDocument/2006/relationships/font" Target="fonts/font3.fntdata"/><Relationship Id="rId122"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 name="Google Shape;8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6" name="Google Shape;15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 name="Google Shape;16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 name="Google Shape;16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 name="Google Shape;20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6" name="Google Shape;25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 name="Google Shape;26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 name="Google Shape;9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0" name="Google Shape;28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 name="Google Shape;29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92233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 name="Google Shape;11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56765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0" name="Google Shape;440;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2" name="Google Shape;452;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8" name="Google Shape;458;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4" name="Google Shape;464;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0" name="Google Shape;470;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 name="Google Shape;11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6" name="Google Shape;476;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3" name="Google Shape;483;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0" name="Google Shape;490;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7" name="Google Shape;497;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5" name="Google Shape;505;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1" name="Google Shape;511;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8" name="Google Shape;518;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4" name="Google Shape;524;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0" name="Google Shape;530;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2" name="Google Shape;542;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199bb9bba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199bb9bba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0" name="Google Shape;550;g2199bb9bba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78</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3" name="Google Shape;563;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1" name="Google Shape;571;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7" name="Google Shape;577;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2" name="Google Shape;582;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 name="Google Shape;594;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1" name="Google Shape;601;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4" name="Google Shape;624;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5" name="Google Shape;635;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2" name="Google Shape;642;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9" name="Google Shape;659;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9" name="Google Shape;669;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6" name="Google Shape;676;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 name="Google Shape;13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78"/>
          <p:cNvSpPr txBox="1">
            <a:spLocks noGrp="1"/>
          </p:cNvSpPr>
          <p:nvPr>
            <p:ph type="body" idx="1"/>
          </p:nvPr>
        </p:nvSpPr>
        <p:spPr>
          <a:xfrm>
            <a:off x="838200" y="16224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 name="Google Shape;17;p78"/>
          <p:cNvPicPr preferRelativeResize="0"/>
          <p:nvPr/>
        </p:nvPicPr>
        <p:blipFill rotWithShape="1">
          <a:blip r:embed="rId2">
            <a:alphaModFix/>
          </a:blip>
          <a:srcRect/>
          <a:stretch/>
        </p:blipFill>
        <p:spPr>
          <a:xfrm>
            <a:off x="11190649" y="50800"/>
            <a:ext cx="963251" cy="960203"/>
          </a:xfrm>
          <a:prstGeom prst="rect">
            <a:avLst/>
          </a:prstGeom>
          <a:noFill/>
          <a:ln>
            <a:noFill/>
          </a:ln>
        </p:spPr>
      </p:pic>
      <p:sp>
        <p:nvSpPr>
          <p:cNvPr id="18" name="Google Shape;18;p78"/>
          <p:cNvSpPr txBox="1">
            <a:spLocks noGrp="1"/>
          </p:cNvSpPr>
          <p:nvPr>
            <p:ph type="dt" idx="10"/>
          </p:nvPr>
        </p:nvSpPr>
        <p:spPr>
          <a:xfrm>
            <a:off x="0" y="6496050"/>
            <a:ext cx="4038600" cy="365125"/>
          </a:xfrm>
          <a:prstGeom prst="rect">
            <a:avLst/>
          </a:prstGeom>
          <a:gradFill>
            <a:gsLst>
              <a:gs pos="0">
                <a:srgbClr val="B0CAE9"/>
              </a:gs>
              <a:gs pos="50000">
                <a:srgbClr val="A1C1E4"/>
              </a:gs>
              <a:gs pos="100000">
                <a:srgbClr val="90B8E4"/>
              </a:gs>
            </a:gsLst>
            <a:lin ang="5400000" scaled="0"/>
          </a:grad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1">
                <a:solidFill>
                  <a:srgbClr val="0000FF"/>
                </a:solidFill>
                <a:latin typeface="Bookman Old Style"/>
                <a:ea typeface="Bookman Old Style"/>
                <a:cs typeface="Bookman Old Style"/>
                <a:sym typeface="Bookman Old Styl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8"/>
          <p:cNvSpPr txBox="1">
            <a:spLocks noGrp="1"/>
          </p:cNvSpPr>
          <p:nvPr>
            <p:ph type="ftr" idx="11"/>
          </p:nvPr>
        </p:nvSpPr>
        <p:spPr>
          <a:xfrm>
            <a:off x="4038600" y="6496050"/>
            <a:ext cx="4114800" cy="365125"/>
          </a:xfrm>
          <a:prstGeom prst="rect">
            <a:avLst/>
          </a:prstGeom>
          <a:gradFill>
            <a:gsLst>
              <a:gs pos="0">
                <a:srgbClr val="B0CAE9"/>
              </a:gs>
              <a:gs pos="50000">
                <a:srgbClr val="A1C1E4"/>
              </a:gs>
              <a:gs pos="100000">
                <a:srgbClr val="90B8E4"/>
              </a:gs>
            </a:gsLst>
            <a:lin ang="5400000" scaled="0"/>
          </a:grad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1">
                <a:solidFill>
                  <a:srgbClr val="0000FF"/>
                </a:solidFill>
                <a:latin typeface="Bookman Old Style"/>
                <a:ea typeface="Bookman Old Style"/>
                <a:cs typeface="Bookman Old Style"/>
                <a:sym typeface="Bookman Old Styl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8"/>
          <p:cNvSpPr txBox="1">
            <a:spLocks noGrp="1"/>
          </p:cNvSpPr>
          <p:nvPr>
            <p:ph type="sldNum" idx="12"/>
          </p:nvPr>
        </p:nvSpPr>
        <p:spPr>
          <a:xfrm>
            <a:off x="8153400" y="6483350"/>
            <a:ext cx="4038600" cy="365125"/>
          </a:xfrm>
          <a:prstGeom prst="rect">
            <a:avLst/>
          </a:prstGeom>
          <a:gradFill>
            <a:gsLst>
              <a:gs pos="0">
                <a:srgbClr val="B0CAE9"/>
              </a:gs>
              <a:gs pos="50000">
                <a:srgbClr val="A1C1E4"/>
              </a:gs>
              <a:gs pos="100000">
                <a:srgbClr val="90B8E4"/>
              </a:gs>
            </a:gsLst>
            <a:lin ang="5400000" scaled="0"/>
          </a:grad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00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00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00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00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00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00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00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00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00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9"/>
        <p:cNvGrpSpPr/>
        <p:nvPr/>
      </p:nvGrpSpPr>
      <p:grpSpPr>
        <a:xfrm>
          <a:off x="0" y="0"/>
          <a:ext cx="0" cy="0"/>
          <a:chOff x="0" y="0"/>
          <a:chExt cx="0" cy="0"/>
        </a:xfrm>
      </p:grpSpPr>
      <p:sp>
        <p:nvSpPr>
          <p:cNvPr id="70" name="Google Shape;70;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8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5"/>
        <p:cNvGrpSpPr/>
        <p:nvPr/>
      </p:nvGrpSpPr>
      <p:grpSpPr>
        <a:xfrm>
          <a:off x="0" y="0"/>
          <a:ext cx="0" cy="0"/>
          <a:chOff x="0" y="0"/>
          <a:chExt cx="0" cy="0"/>
        </a:xfrm>
      </p:grpSpPr>
      <p:sp>
        <p:nvSpPr>
          <p:cNvPr id="76" name="Google Shape;76;p8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8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6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SzPts val="4400"/>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6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800"/>
              <a:buNone/>
              <a:defRPr sz="2400"/>
            </a:lvl1pPr>
            <a:lvl2pPr lvl="1" algn="ctr">
              <a:lnSpc>
                <a:spcPct val="90000"/>
              </a:lnSpc>
              <a:spcBef>
                <a:spcPts val="500"/>
              </a:spcBef>
              <a:spcAft>
                <a:spcPts val="0"/>
              </a:spcAft>
              <a:buSzPts val="2400"/>
              <a:buNone/>
              <a:defRPr sz="2000"/>
            </a:lvl2pPr>
            <a:lvl3pPr lvl="2" algn="ctr">
              <a:lnSpc>
                <a:spcPct val="90000"/>
              </a:lnSpc>
              <a:spcBef>
                <a:spcPts val="500"/>
              </a:spcBef>
              <a:spcAft>
                <a:spcPts val="0"/>
              </a:spcAft>
              <a:buSzPts val="2000"/>
              <a:buNone/>
              <a:defRPr sz="1800"/>
            </a:lvl3pPr>
            <a:lvl4pPr lvl="3" algn="ctr">
              <a:lnSpc>
                <a:spcPct val="90000"/>
              </a:lnSpc>
              <a:spcBef>
                <a:spcPts val="500"/>
              </a:spcBef>
              <a:spcAft>
                <a:spcPts val="0"/>
              </a:spcAft>
              <a:buSzPts val="1800"/>
              <a:buNone/>
              <a:defRPr sz="1600"/>
            </a:lvl4pPr>
            <a:lvl5pPr lvl="4" algn="ctr">
              <a:lnSpc>
                <a:spcPct val="90000"/>
              </a:lnSpc>
              <a:spcBef>
                <a:spcPts val="500"/>
              </a:spcBef>
              <a:spcAft>
                <a:spcPts val="0"/>
              </a:spcAft>
              <a:buSzPts val="1800"/>
              <a:buNone/>
              <a:defRPr sz="1600"/>
            </a:lvl5pPr>
            <a:lvl6pPr lvl="5" algn="ctr">
              <a:lnSpc>
                <a:spcPct val="90000"/>
              </a:lnSpc>
              <a:spcBef>
                <a:spcPts val="500"/>
              </a:spcBef>
              <a:spcAft>
                <a:spcPts val="0"/>
              </a:spcAft>
              <a:buSzPts val="1800"/>
              <a:buNone/>
              <a:defRPr sz="1600"/>
            </a:lvl6pPr>
            <a:lvl7pPr lvl="6" algn="ctr">
              <a:lnSpc>
                <a:spcPct val="90000"/>
              </a:lnSpc>
              <a:spcBef>
                <a:spcPts val="500"/>
              </a:spcBef>
              <a:spcAft>
                <a:spcPts val="0"/>
              </a:spcAft>
              <a:buSzPts val="1800"/>
              <a:buNone/>
              <a:defRPr sz="1600"/>
            </a:lvl7pPr>
            <a:lvl8pPr lvl="7" algn="ctr">
              <a:lnSpc>
                <a:spcPct val="90000"/>
              </a:lnSpc>
              <a:spcBef>
                <a:spcPts val="500"/>
              </a:spcBef>
              <a:spcAft>
                <a:spcPts val="0"/>
              </a:spcAft>
              <a:buSzPts val="1800"/>
              <a:buNone/>
              <a:defRPr sz="1600"/>
            </a:lvl8pPr>
            <a:lvl9pPr lvl="8" algn="ctr">
              <a:lnSpc>
                <a:spcPct val="90000"/>
              </a:lnSpc>
              <a:spcBef>
                <a:spcPts val="500"/>
              </a:spcBef>
              <a:spcAft>
                <a:spcPts val="0"/>
              </a:spcAft>
              <a:buSzPts val="1800"/>
              <a:buNone/>
              <a:defRPr sz="1600"/>
            </a:lvl9pPr>
          </a:lstStyle>
          <a:p>
            <a:endParaRPr/>
          </a:p>
        </p:txBody>
      </p:sp>
      <p:sp>
        <p:nvSpPr>
          <p:cNvPr id="24" name="Google Shape;24;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a:lvl1pPr>
            <a:lvl2pPr marL="0" marR="0" lvl="1" indent="0" algn="r">
              <a:lnSpc>
                <a:spcPct val="100000"/>
              </a:lnSpc>
              <a:spcBef>
                <a:spcPts val="0"/>
              </a:spcBef>
              <a:spcAft>
                <a:spcPts val="0"/>
              </a:spcAft>
              <a:buClr>
                <a:srgbClr val="000000"/>
              </a:buClr>
              <a:buSzPts val="1200"/>
              <a:buFont typeface="Arial"/>
              <a:buNone/>
              <a:defRPr/>
            </a:lvl2pPr>
            <a:lvl3pPr marL="0" marR="0" lvl="2" indent="0" algn="r">
              <a:lnSpc>
                <a:spcPct val="100000"/>
              </a:lnSpc>
              <a:spcBef>
                <a:spcPts val="0"/>
              </a:spcBef>
              <a:spcAft>
                <a:spcPts val="0"/>
              </a:spcAft>
              <a:buClr>
                <a:srgbClr val="000000"/>
              </a:buClr>
              <a:buSzPts val="1200"/>
              <a:buFont typeface="Arial"/>
              <a:buNone/>
              <a:defRPr/>
            </a:lvl3pPr>
            <a:lvl4pPr marL="0" marR="0" lvl="3" indent="0" algn="r">
              <a:lnSpc>
                <a:spcPct val="100000"/>
              </a:lnSpc>
              <a:spcBef>
                <a:spcPts val="0"/>
              </a:spcBef>
              <a:spcAft>
                <a:spcPts val="0"/>
              </a:spcAft>
              <a:buClr>
                <a:srgbClr val="000000"/>
              </a:buClr>
              <a:buSzPts val="1200"/>
              <a:buFont typeface="Arial"/>
              <a:buNone/>
              <a:defRPr/>
            </a:lvl4pPr>
            <a:lvl5pPr marL="0" marR="0" lvl="4" indent="0" algn="r">
              <a:lnSpc>
                <a:spcPct val="100000"/>
              </a:lnSpc>
              <a:spcBef>
                <a:spcPts val="0"/>
              </a:spcBef>
              <a:spcAft>
                <a:spcPts val="0"/>
              </a:spcAft>
              <a:buClr>
                <a:srgbClr val="000000"/>
              </a:buClr>
              <a:buSzPts val="1200"/>
              <a:buFont typeface="Arial"/>
              <a:buNone/>
              <a:defRPr/>
            </a:lvl5pPr>
            <a:lvl6pPr marL="0" marR="0" lvl="5" indent="0" algn="r">
              <a:lnSpc>
                <a:spcPct val="100000"/>
              </a:lnSpc>
              <a:spcBef>
                <a:spcPts val="0"/>
              </a:spcBef>
              <a:spcAft>
                <a:spcPts val="0"/>
              </a:spcAft>
              <a:buClr>
                <a:srgbClr val="000000"/>
              </a:buClr>
              <a:buSzPts val="1200"/>
              <a:buFont typeface="Arial"/>
              <a:buNone/>
              <a:defRPr/>
            </a:lvl6pPr>
            <a:lvl7pPr marL="0" marR="0" lvl="6" indent="0" algn="r">
              <a:lnSpc>
                <a:spcPct val="100000"/>
              </a:lnSpc>
              <a:spcBef>
                <a:spcPts val="0"/>
              </a:spcBef>
              <a:spcAft>
                <a:spcPts val="0"/>
              </a:spcAft>
              <a:buClr>
                <a:srgbClr val="000000"/>
              </a:buClr>
              <a:buSzPts val="1200"/>
              <a:buFont typeface="Arial"/>
              <a:buNone/>
              <a:defRPr/>
            </a:lvl7pPr>
            <a:lvl8pPr marL="0" marR="0" lvl="7" indent="0" algn="r">
              <a:lnSpc>
                <a:spcPct val="100000"/>
              </a:lnSpc>
              <a:spcBef>
                <a:spcPts val="0"/>
              </a:spcBef>
              <a:spcAft>
                <a:spcPts val="0"/>
              </a:spcAft>
              <a:buClr>
                <a:srgbClr val="000000"/>
              </a:buClr>
              <a:buSzPts val="1200"/>
              <a:buFont typeface="Arial"/>
              <a:buNone/>
              <a:defRPr/>
            </a:lvl8pPr>
            <a:lvl9pPr marL="0" marR="0" lvl="8" indent="0" algn="r">
              <a:lnSpc>
                <a:spcPct val="100000"/>
              </a:lnSpc>
              <a:spcBef>
                <a:spcPts val="0"/>
              </a:spcBef>
              <a:spcAft>
                <a:spcPts val="0"/>
              </a:spcAft>
              <a:buClr>
                <a:srgbClr val="000000"/>
              </a:buClr>
              <a:buSzPts val="12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27"/>
        <p:cNvGrpSpPr/>
        <p:nvPr/>
      </p:nvGrpSpPr>
      <p:grpSpPr>
        <a:xfrm>
          <a:off x="0" y="0"/>
          <a:ext cx="0" cy="0"/>
          <a:chOff x="0" y="0"/>
          <a:chExt cx="0" cy="0"/>
        </a:xfrm>
      </p:grpSpPr>
      <p:sp>
        <p:nvSpPr>
          <p:cNvPr id="28" name="Google Shape;28;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 name="Google Shape;30;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a:lvl1pPr>
            <a:lvl2pPr marL="0" marR="0" lvl="1" indent="0" algn="r">
              <a:lnSpc>
                <a:spcPct val="100000"/>
              </a:lnSpc>
              <a:spcBef>
                <a:spcPts val="0"/>
              </a:spcBef>
              <a:spcAft>
                <a:spcPts val="0"/>
              </a:spcAft>
              <a:buClr>
                <a:srgbClr val="000000"/>
              </a:buClr>
              <a:buSzPts val="1200"/>
              <a:buFont typeface="Arial"/>
              <a:buNone/>
              <a:defRPr/>
            </a:lvl2pPr>
            <a:lvl3pPr marL="0" marR="0" lvl="2" indent="0" algn="r">
              <a:lnSpc>
                <a:spcPct val="100000"/>
              </a:lnSpc>
              <a:spcBef>
                <a:spcPts val="0"/>
              </a:spcBef>
              <a:spcAft>
                <a:spcPts val="0"/>
              </a:spcAft>
              <a:buClr>
                <a:srgbClr val="000000"/>
              </a:buClr>
              <a:buSzPts val="1200"/>
              <a:buFont typeface="Arial"/>
              <a:buNone/>
              <a:defRPr/>
            </a:lvl3pPr>
            <a:lvl4pPr marL="0" marR="0" lvl="3" indent="0" algn="r">
              <a:lnSpc>
                <a:spcPct val="100000"/>
              </a:lnSpc>
              <a:spcBef>
                <a:spcPts val="0"/>
              </a:spcBef>
              <a:spcAft>
                <a:spcPts val="0"/>
              </a:spcAft>
              <a:buClr>
                <a:srgbClr val="000000"/>
              </a:buClr>
              <a:buSzPts val="1200"/>
              <a:buFont typeface="Arial"/>
              <a:buNone/>
              <a:defRPr/>
            </a:lvl4pPr>
            <a:lvl5pPr marL="0" marR="0" lvl="4" indent="0" algn="r">
              <a:lnSpc>
                <a:spcPct val="100000"/>
              </a:lnSpc>
              <a:spcBef>
                <a:spcPts val="0"/>
              </a:spcBef>
              <a:spcAft>
                <a:spcPts val="0"/>
              </a:spcAft>
              <a:buClr>
                <a:srgbClr val="000000"/>
              </a:buClr>
              <a:buSzPts val="1200"/>
              <a:buFont typeface="Arial"/>
              <a:buNone/>
              <a:defRPr/>
            </a:lvl5pPr>
            <a:lvl6pPr marL="0" marR="0" lvl="5" indent="0" algn="r">
              <a:lnSpc>
                <a:spcPct val="100000"/>
              </a:lnSpc>
              <a:spcBef>
                <a:spcPts val="0"/>
              </a:spcBef>
              <a:spcAft>
                <a:spcPts val="0"/>
              </a:spcAft>
              <a:buClr>
                <a:srgbClr val="000000"/>
              </a:buClr>
              <a:buSzPts val="1200"/>
              <a:buFont typeface="Arial"/>
              <a:buNone/>
              <a:defRPr/>
            </a:lvl6pPr>
            <a:lvl7pPr marL="0" marR="0" lvl="6" indent="0" algn="r">
              <a:lnSpc>
                <a:spcPct val="100000"/>
              </a:lnSpc>
              <a:spcBef>
                <a:spcPts val="0"/>
              </a:spcBef>
              <a:spcAft>
                <a:spcPts val="0"/>
              </a:spcAft>
              <a:buClr>
                <a:srgbClr val="000000"/>
              </a:buClr>
              <a:buSzPts val="1200"/>
              <a:buFont typeface="Arial"/>
              <a:buNone/>
              <a:defRPr/>
            </a:lvl7pPr>
            <a:lvl8pPr marL="0" marR="0" lvl="7" indent="0" algn="r">
              <a:lnSpc>
                <a:spcPct val="100000"/>
              </a:lnSpc>
              <a:spcBef>
                <a:spcPts val="0"/>
              </a:spcBef>
              <a:spcAft>
                <a:spcPts val="0"/>
              </a:spcAft>
              <a:buClr>
                <a:srgbClr val="000000"/>
              </a:buClr>
              <a:buSzPts val="1200"/>
              <a:buFont typeface="Arial"/>
              <a:buNone/>
              <a:defRPr/>
            </a:lvl8pPr>
            <a:lvl9pPr marL="0" marR="0" lvl="8" indent="0" algn="r">
              <a:lnSpc>
                <a:spcPct val="100000"/>
              </a:lnSpc>
              <a:spcBef>
                <a:spcPts val="0"/>
              </a:spcBef>
              <a:spcAft>
                <a:spcPts val="0"/>
              </a:spcAft>
              <a:buClr>
                <a:srgbClr val="000000"/>
              </a:buClr>
              <a:buSzPts val="12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70"/>
          <p:cNvSpPr txBox="1">
            <a:spLocks noGrp="1"/>
          </p:cNvSpPr>
          <p:nvPr>
            <p:ph type="title"/>
          </p:nvPr>
        </p:nvSpPr>
        <p:spPr>
          <a:xfrm>
            <a:off x="415600" y="593367"/>
            <a:ext cx="11360800" cy="763600"/>
          </a:xfrm>
          <a:prstGeom prst="rect">
            <a:avLst/>
          </a:prstGeom>
          <a:noFill/>
          <a:ln>
            <a:noFill/>
          </a:ln>
        </p:spPr>
        <p:txBody>
          <a:bodyPr spcFirstLastPara="1" wrap="square" lIns="121875" tIns="121875" rIns="121875" bIns="121875" anchor="t" anchorCtr="0">
            <a:normAutofit/>
          </a:bodyPr>
          <a:lstStyle>
            <a:lvl1pPr lvl="0" algn="l">
              <a:lnSpc>
                <a:spcPct val="9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5" name="Google Shape;35;p70"/>
          <p:cNvSpPr txBox="1">
            <a:spLocks noGrp="1"/>
          </p:cNvSpPr>
          <p:nvPr>
            <p:ph type="body" idx="1"/>
          </p:nvPr>
        </p:nvSpPr>
        <p:spPr>
          <a:xfrm>
            <a:off x="415600" y="1536633"/>
            <a:ext cx="11360800" cy="4555200"/>
          </a:xfrm>
          <a:prstGeom prst="rect">
            <a:avLst/>
          </a:prstGeom>
          <a:noFill/>
          <a:ln>
            <a:noFill/>
          </a:ln>
        </p:spPr>
        <p:txBody>
          <a:bodyPr spcFirstLastPara="1" wrap="square" lIns="121875" tIns="121875" rIns="121875" bIns="121875" anchor="t" anchorCtr="0">
            <a:normAutofit/>
          </a:bodyPr>
          <a:lstStyle>
            <a:lvl1pPr marL="457200" lvl="0" indent="-342900" algn="l">
              <a:lnSpc>
                <a:spcPct val="90000"/>
              </a:lnSpc>
              <a:spcBef>
                <a:spcPts val="0"/>
              </a:spcBef>
              <a:spcAft>
                <a:spcPts val="0"/>
              </a:spcAft>
              <a:buSzPts val="1800"/>
              <a:buChar char="●"/>
              <a:defRPr/>
            </a:lvl1pPr>
            <a:lvl2pPr marL="914400" lvl="1" indent="-317500" algn="l">
              <a:lnSpc>
                <a:spcPct val="90000"/>
              </a:lnSpc>
              <a:spcBef>
                <a:spcPts val="0"/>
              </a:spcBef>
              <a:spcAft>
                <a:spcPts val="0"/>
              </a:spcAft>
              <a:buSzPts val="1400"/>
              <a:buChar char="○"/>
              <a:defRPr/>
            </a:lvl2pPr>
            <a:lvl3pPr marL="1371600" lvl="2" indent="-317500" algn="l">
              <a:lnSpc>
                <a:spcPct val="90000"/>
              </a:lnSpc>
              <a:spcBef>
                <a:spcPts val="0"/>
              </a:spcBef>
              <a:spcAft>
                <a:spcPts val="0"/>
              </a:spcAft>
              <a:buSzPts val="1400"/>
              <a:buChar char="■"/>
              <a:defRPr/>
            </a:lvl3pPr>
            <a:lvl4pPr marL="1828800" lvl="3" indent="-317500" algn="l">
              <a:lnSpc>
                <a:spcPct val="90000"/>
              </a:lnSpc>
              <a:spcBef>
                <a:spcPts val="0"/>
              </a:spcBef>
              <a:spcAft>
                <a:spcPts val="0"/>
              </a:spcAft>
              <a:buSzPts val="1400"/>
              <a:buChar char="●"/>
              <a:defRPr/>
            </a:lvl4pPr>
            <a:lvl5pPr marL="2286000" lvl="4" indent="-317500" algn="l">
              <a:lnSpc>
                <a:spcPct val="90000"/>
              </a:lnSpc>
              <a:spcBef>
                <a:spcPts val="0"/>
              </a:spcBef>
              <a:spcAft>
                <a:spcPts val="0"/>
              </a:spcAft>
              <a:buSzPts val="1400"/>
              <a:buChar char="○"/>
              <a:defRPr/>
            </a:lvl5pPr>
            <a:lvl6pPr marL="2743200" lvl="5" indent="-317500" algn="l">
              <a:lnSpc>
                <a:spcPct val="90000"/>
              </a:lnSpc>
              <a:spcBef>
                <a:spcPts val="0"/>
              </a:spcBef>
              <a:spcAft>
                <a:spcPts val="0"/>
              </a:spcAft>
              <a:buSzPts val="1400"/>
              <a:buChar char="■"/>
              <a:defRPr/>
            </a:lvl6pPr>
            <a:lvl7pPr marL="3200400" lvl="6" indent="-317500" algn="l">
              <a:lnSpc>
                <a:spcPct val="90000"/>
              </a:lnSpc>
              <a:spcBef>
                <a:spcPts val="0"/>
              </a:spcBef>
              <a:spcAft>
                <a:spcPts val="0"/>
              </a:spcAft>
              <a:buSzPts val="1400"/>
              <a:buChar char="●"/>
              <a:defRPr/>
            </a:lvl7pPr>
            <a:lvl8pPr marL="3657600" lvl="7" indent="-317500" algn="l">
              <a:lnSpc>
                <a:spcPct val="90000"/>
              </a:lnSpc>
              <a:spcBef>
                <a:spcPts val="0"/>
              </a:spcBef>
              <a:spcAft>
                <a:spcPts val="0"/>
              </a:spcAft>
              <a:buSzPts val="1400"/>
              <a:buChar char="○"/>
              <a:defRPr/>
            </a:lvl8pPr>
            <a:lvl9pPr marL="4114800" lvl="8" indent="-317500" algn="l">
              <a:lnSpc>
                <a:spcPct val="90000"/>
              </a:lnSpc>
              <a:spcBef>
                <a:spcPts val="0"/>
              </a:spcBef>
              <a:spcAft>
                <a:spcPts val="0"/>
              </a:spcAft>
              <a:buSzPts val="1400"/>
              <a:buChar char="■"/>
              <a:defRPr/>
            </a:lvl9pPr>
          </a:lstStyle>
          <a:p>
            <a:endParaRPr/>
          </a:p>
        </p:txBody>
      </p:sp>
      <p:sp>
        <p:nvSpPr>
          <p:cNvPr id="36" name="Google Shape;36;p70"/>
          <p:cNvSpPr txBox="1">
            <a:spLocks noGrp="1"/>
          </p:cNvSpPr>
          <p:nvPr>
            <p:ph type="sldNum" idx="12"/>
          </p:nvPr>
        </p:nvSpPr>
        <p:spPr>
          <a:xfrm>
            <a:off x="11296611" y="6217623"/>
            <a:ext cx="731600" cy="524800"/>
          </a:xfrm>
          <a:prstGeom prst="rect">
            <a:avLst/>
          </a:prstGeom>
          <a:noFill/>
          <a:ln>
            <a:noFill/>
          </a:ln>
        </p:spPr>
        <p:txBody>
          <a:bodyPr spcFirstLastPara="1" wrap="square" lIns="121875" tIns="121875" rIns="121875" bIns="121875" anchor="ctr" anchorCtr="0">
            <a:norm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
        <p:cNvGrpSpPr/>
        <p:nvPr/>
      </p:nvGrpSpPr>
      <p:grpSpPr>
        <a:xfrm>
          <a:off x="0" y="0"/>
          <a:ext cx="0" cy="0"/>
          <a:chOff x="0" y="0"/>
          <a:chExt cx="0" cy="0"/>
        </a:xfrm>
      </p:grpSpPr>
      <p:sp>
        <p:nvSpPr>
          <p:cNvPr id="43" name="Google Shape;43;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8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8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8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8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8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5"/>
        <p:cNvGrpSpPr/>
        <p:nvPr/>
      </p:nvGrpSpPr>
      <p:grpSpPr>
        <a:xfrm>
          <a:off x="0" y="0"/>
          <a:ext cx="0" cy="0"/>
          <a:chOff x="0" y="0"/>
          <a:chExt cx="0" cy="0"/>
        </a:xfrm>
      </p:grpSpPr>
      <p:sp>
        <p:nvSpPr>
          <p:cNvPr id="56" name="Google Shape;56;p8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8" name="Google Shape;58;p8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9" name="Google Shape;59;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2"/>
        <p:cNvGrpSpPr/>
        <p:nvPr/>
      </p:nvGrpSpPr>
      <p:grpSpPr>
        <a:xfrm>
          <a:off x="0" y="0"/>
          <a:ext cx="0" cy="0"/>
          <a:chOff x="0" y="0"/>
          <a:chExt cx="0" cy="0"/>
        </a:xfrm>
      </p:grpSpPr>
      <p:sp>
        <p:nvSpPr>
          <p:cNvPr id="63" name="Google Shape;63;p8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6"/>
          <p:cNvSpPr>
            <a:spLocks noGrp="1"/>
          </p:cNvSpPr>
          <p:nvPr>
            <p:ph type="pic" idx="2"/>
          </p:nvPr>
        </p:nvSpPr>
        <p:spPr>
          <a:xfrm>
            <a:off x="5183188" y="987425"/>
            <a:ext cx="6172200" cy="4873625"/>
          </a:xfrm>
          <a:prstGeom prst="rect">
            <a:avLst/>
          </a:prstGeom>
          <a:noFill/>
          <a:ln>
            <a:noFill/>
          </a:ln>
        </p:spPr>
      </p:sp>
      <p:sp>
        <p:nvSpPr>
          <p:cNvPr id="65" name="Google Shape;65;p8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hyperlink" Target="https://go.ezodn.com/ads/charity/proxy?p_id=06f1e133-2a11-48d2-6734-4be60fd5d3ee&amp;d_id=449383&amp;imp_id=1041509898135618&amp;c_id=1134&amp;l_id=10016&amp;url=https%3A%2F%2Fvillagebookbuilders.org%2Fdonate%2F&amp;ffid=1&amp;co=IN" TargetMode="Externa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7.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22.png"/></Relationships>
</file>

<file path=ppt/slides/_rels/slide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8.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8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1.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9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hyperlink" Target="https://www.scaler.com/topics/partial-dependency-in-dbms/" TargetMode="External"/><Relationship Id="rId2" Type="http://schemas.openxmlformats.org/officeDocument/2006/relationships/hyperlink" Target="https://www.scaler.com/topics/prime-attributes-in-dbms/" TargetMode="Externa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2"/>
          <p:cNvSpPr txBox="1">
            <a:spLocks noGrp="1"/>
          </p:cNvSpPr>
          <p:nvPr>
            <p:ph type="title" idx="4294967295"/>
          </p:nvPr>
        </p:nvSpPr>
        <p:spPr>
          <a:xfrm>
            <a:off x="5187142" y="1287887"/>
            <a:ext cx="6550429" cy="785611"/>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FF0000"/>
              </a:buClr>
              <a:buSzPct val="157142"/>
              <a:buFont typeface="Balthazar"/>
              <a:buNone/>
            </a:pPr>
            <a:br>
              <a:rPr lang="en-US" b="1">
                <a:solidFill>
                  <a:srgbClr val="FF0000"/>
                </a:solidFill>
                <a:latin typeface="Balthazar"/>
                <a:ea typeface="Balthazar"/>
                <a:cs typeface="Balthazar"/>
                <a:sym typeface="Balthazar"/>
              </a:rPr>
            </a:br>
            <a:br>
              <a:rPr lang="en-US" b="1">
                <a:solidFill>
                  <a:srgbClr val="FF0000"/>
                </a:solidFill>
                <a:latin typeface="Balthazar"/>
                <a:ea typeface="Balthazar"/>
                <a:cs typeface="Balthazar"/>
                <a:sym typeface="Balthazar"/>
              </a:rPr>
            </a:br>
            <a:br>
              <a:rPr lang="en-US" b="1">
                <a:solidFill>
                  <a:srgbClr val="FF0000"/>
                </a:solidFill>
                <a:latin typeface="Balthazar"/>
                <a:ea typeface="Balthazar"/>
                <a:cs typeface="Balthazar"/>
                <a:sym typeface="Balthazar"/>
              </a:rPr>
            </a:br>
            <a:br>
              <a:rPr lang="en-US" b="1">
                <a:solidFill>
                  <a:srgbClr val="FF0000"/>
                </a:solidFill>
                <a:latin typeface="Balthazar"/>
                <a:ea typeface="Balthazar"/>
                <a:cs typeface="Balthazar"/>
                <a:sym typeface="Balthazar"/>
              </a:rPr>
            </a:br>
            <a:br>
              <a:rPr lang="en-US" b="1">
                <a:solidFill>
                  <a:srgbClr val="FF0000"/>
                </a:solidFill>
                <a:latin typeface="Balthazar"/>
                <a:ea typeface="Balthazar"/>
                <a:cs typeface="Balthazar"/>
                <a:sym typeface="Balthazar"/>
              </a:rPr>
            </a:br>
            <a:r>
              <a:rPr lang="en-US" b="1">
                <a:solidFill>
                  <a:srgbClr val="FF0000"/>
                </a:solidFill>
                <a:latin typeface="Balthazar"/>
                <a:ea typeface="Balthazar"/>
                <a:cs typeface="Balthazar"/>
                <a:sym typeface="Balthazar"/>
              </a:rPr>
              <a:t>Database Management Systems</a:t>
            </a:r>
            <a:br>
              <a:rPr lang="en-US" b="1">
                <a:solidFill>
                  <a:srgbClr val="FF0000"/>
                </a:solidFill>
                <a:latin typeface="Balthazar"/>
                <a:ea typeface="Balthazar"/>
                <a:cs typeface="Balthazar"/>
                <a:sym typeface="Balthazar"/>
              </a:rPr>
            </a:br>
            <a:br>
              <a:rPr lang="en-US" b="1">
                <a:solidFill>
                  <a:srgbClr val="FF0000"/>
                </a:solidFill>
                <a:latin typeface="Balthazar"/>
                <a:ea typeface="Balthazar"/>
                <a:cs typeface="Balthazar"/>
                <a:sym typeface="Balthazar"/>
              </a:rPr>
            </a:br>
            <a:r>
              <a:rPr lang="en-US" sz="2800">
                <a:solidFill>
                  <a:srgbClr val="FF0000"/>
                </a:solidFill>
                <a:latin typeface="Balthazar"/>
                <a:ea typeface="Balthazar"/>
                <a:cs typeface="Balthazar"/>
                <a:sym typeface="Balthazar"/>
              </a:rPr>
              <a:t>UNIT-IV</a:t>
            </a:r>
            <a:br>
              <a:rPr lang="en-US" sz="2800">
                <a:solidFill>
                  <a:srgbClr val="FF0000"/>
                </a:solidFill>
                <a:latin typeface="Balthazar"/>
                <a:ea typeface="Balthazar"/>
                <a:cs typeface="Balthazar"/>
                <a:sym typeface="Balthazar"/>
              </a:rPr>
            </a:br>
            <a:br>
              <a:rPr lang="en-US" sz="2800">
                <a:solidFill>
                  <a:srgbClr val="FF0000"/>
                </a:solidFill>
                <a:latin typeface="Balthazar"/>
                <a:ea typeface="Balthazar"/>
                <a:cs typeface="Balthazar"/>
                <a:sym typeface="Balthazar"/>
              </a:rPr>
            </a:br>
            <a:endParaRPr sz="2800" b="1">
              <a:solidFill>
                <a:srgbClr val="0070C0"/>
              </a:solidFill>
              <a:latin typeface="Balthazar"/>
              <a:ea typeface="Balthazar"/>
              <a:cs typeface="Balthazar"/>
              <a:sym typeface="Balthazar"/>
            </a:endParaRPr>
          </a:p>
        </p:txBody>
      </p:sp>
      <p:sp>
        <p:nvSpPr>
          <p:cNvPr id="87" name="Google Shape;87;p2"/>
          <p:cNvSpPr txBox="1">
            <a:spLocks noGrp="1"/>
          </p:cNvSpPr>
          <p:nvPr>
            <p:ph type="body" idx="1"/>
          </p:nvPr>
        </p:nvSpPr>
        <p:spPr>
          <a:xfrm>
            <a:off x="5867936" y="3615789"/>
            <a:ext cx="5485327" cy="206379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1800"/>
              <a:buNone/>
            </a:pPr>
            <a:endParaRPr sz="1800">
              <a:solidFill>
                <a:srgbClr val="0000FF"/>
              </a:solidFill>
              <a:latin typeface="Balthazar"/>
              <a:ea typeface="Balthazar"/>
              <a:cs typeface="Balthazar"/>
              <a:sym typeface="Balthazar"/>
            </a:endParaRPr>
          </a:p>
          <a:p>
            <a:pPr marL="0" lvl="0" indent="0" algn="l" rtl="0">
              <a:lnSpc>
                <a:spcPct val="90000"/>
              </a:lnSpc>
              <a:spcBef>
                <a:spcPts val="1000"/>
              </a:spcBef>
              <a:spcAft>
                <a:spcPts val="0"/>
              </a:spcAft>
              <a:buClr>
                <a:srgbClr val="0000FF"/>
              </a:buClr>
              <a:buSzPts val="1800"/>
              <a:buNone/>
            </a:pPr>
            <a:r>
              <a:rPr lang="en-US" sz="1800">
                <a:solidFill>
                  <a:srgbClr val="0000FF"/>
                </a:solidFill>
                <a:latin typeface="Balthazar"/>
                <a:ea typeface="Balthazar"/>
                <a:cs typeface="Balthazar"/>
                <a:sym typeface="Balthazar"/>
              </a:rPr>
              <a:t> </a:t>
            </a:r>
            <a:endParaRPr/>
          </a:p>
          <a:p>
            <a:pPr marL="0" lvl="0" indent="0" algn="l" rtl="0">
              <a:lnSpc>
                <a:spcPct val="90000"/>
              </a:lnSpc>
              <a:spcBef>
                <a:spcPts val="1000"/>
              </a:spcBef>
              <a:spcAft>
                <a:spcPts val="0"/>
              </a:spcAft>
              <a:buClr>
                <a:schemeClr val="dk1"/>
              </a:buClr>
              <a:buSzPts val="1800"/>
              <a:buNone/>
            </a:pPr>
            <a:endParaRPr sz="1800">
              <a:solidFill>
                <a:srgbClr val="0000FF"/>
              </a:solidFill>
              <a:latin typeface="Balthazar"/>
              <a:ea typeface="Balthazar"/>
              <a:cs typeface="Balthazar"/>
              <a:sym typeface="Balthazar"/>
            </a:endParaRPr>
          </a:p>
        </p:txBody>
      </p:sp>
      <p:pic>
        <p:nvPicPr>
          <p:cNvPr id="88" name="Google Shape;88;p2"/>
          <p:cNvPicPr preferRelativeResize="0"/>
          <p:nvPr/>
        </p:nvPicPr>
        <p:blipFill rotWithShape="1">
          <a:blip r:embed="rId3">
            <a:alphaModFix/>
          </a:blip>
          <a:srcRect/>
          <a:stretch/>
        </p:blipFill>
        <p:spPr>
          <a:xfrm>
            <a:off x="1" y="-33495"/>
            <a:ext cx="4803820" cy="640509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0"/>
          <p:cNvSpPr txBox="1">
            <a:spLocks noGrp="1"/>
          </p:cNvSpPr>
          <p:nvPr>
            <p:ph type="body" idx="1"/>
          </p:nvPr>
        </p:nvSpPr>
        <p:spPr>
          <a:xfrm>
            <a:off x="207034" y="1043796"/>
            <a:ext cx="10515600" cy="4261449"/>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US" sz="1700"/>
              <a:t>The Cartesian-product operation (denoted by X)  allows us to combine information from any two relations.  </a:t>
            </a:r>
            <a:endParaRPr/>
          </a:p>
          <a:p>
            <a:pPr marL="457200" lvl="0" indent="-342900" algn="l" rtl="0">
              <a:lnSpc>
                <a:spcPct val="90000"/>
              </a:lnSpc>
              <a:spcBef>
                <a:spcPts val="1000"/>
              </a:spcBef>
              <a:spcAft>
                <a:spcPts val="0"/>
              </a:spcAft>
              <a:buSzPts val="1800"/>
              <a:buChar char="•"/>
            </a:pPr>
            <a:r>
              <a:rPr lang="en-US" sz="1700"/>
              <a:t>Example: the Cartesian product of the relations </a:t>
            </a:r>
            <a:r>
              <a:rPr lang="en-US" sz="1700" i="1"/>
              <a:t>instructor</a:t>
            </a:r>
            <a:r>
              <a:rPr lang="en-US" sz="1700"/>
              <a:t> and t</a:t>
            </a:r>
            <a:r>
              <a:rPr lang="en-US" sz="1700" i="1"/>
              <a:t>eaches</a:t>
            </a:r>
            <a:r>
              <a:rPr lang="en-US" sz="1700"/>
              <a:t> is written  as:</a:t>
            </a:r>
            <a:endParaRPr/>
          </a:p>
          <a:p>
            <a:pPr marL="457200" lvl="0" indent="-342900" algn="l" rtl="0">
              <a:lnSpc>
                <a:spcPct val="90000"/>
              </a:lnSpc>
              <a:spcBef>
                <a:spcPts val="1000"/>
              </a:spcBef>
              <a:spcAft>
                <a:spcPts val="0"/>
              </a:spcAft>
              <a:buSzPts val="1800"/>
              <a:buNone/>
            </a:pPr>
            <a:r>
              <a:rPr lang="en-US" sz="1700" i="1">
                <a:solidFill>
                  <a:srgbClr val="FF0000"/>
                </a:solidFill>
              </a:rPr>
              <a:t>                instructor</a:t>
            </a:r>
            <a:r>
              <a:rPr lang="en-US" sz="1700">
                <a:solidFill>
                  <a:srgbClr val="FF0000"/>
                </a:solidFill>
              </a:rPr>
              <a:t>  X  </a:t>
            </a:r>
            <a:r>
              <a:rPr lang="en-US" sz="1700" i="1">
                <a:solidFill>
                  <a:srgbClr val="FF0000"/>
                </a:solidFill>
              </a:rPr>
              <a:t>teaches</a:t>
            </a:r>
            <a:endParaRPr/>
          </a:p>
          <a:p>
            <a:pPr marL="457200" lvl="0" indent="-228600" algn="l" rtl="0">
              <a:lnSpc>
                <a:spcPct val="90000"/>
              </a:lnSpc>
              <a:spcBef>
                <a:spcPts val="1000"/>
              </a:spcBef>
              <a:spcAft>
                <a:spcPts val="0"/>
              </a:spcAft>
              <a:buSzPts val="1800"/>
              <a:buNone/>
            </a:pPr>
            <a:endParaRPr sz="1700"/>
          </a:p>
          <a:p>
            <a:pPr marL="457200" lvl="0" indent="-342900" algn="l" rtl="0">
              <a:lnSpc>
                <a:spcPct val="90000"/>
              </a:lnSpc>
              <a:spcBef>
                <a:spcPts val="1000"/>
              </a:spcBef>
              <a:spcAft>
                <a:spcPts val="0"/>
              </a:spcAft>
              <a:buSzPts val="1800"/>
              <a:buChar char="•"/>
            </a:pPr>
            <a:r>
              <a:rPr lang="en-US" sz="1700"/>
              <a:t>Since the instructor</a:t>
            </a:r>
            <a:r>
              <a:rPr lang="en-US" sz="1700" i="1"/>
              <a:t> ID </a:t>
            </a:r>
            <a:r>
              <a:rPr lang="en-US" sz="1700"/>
              <a:t>appears in both relations we distinguish between these attribute by attaching to the attribute the name of the relation from which the attribute originally came.</a:t>
            </a:r>
            <a:endParaRPr/>
          </a:p>
          <a:p>
            <a:pPr marL="914400" lvl="1" indent="-342900" algn="l" rtl="0">
              <a:lnSpc>
                <a:spcPct val="90000"/>
              </a:lnSpc>
              <a:spcBef>
                <a:spcPts val="500"/>
              </a:spcBef>
              <a:spcAft>
                <a:spcPts val="0"/>
              </a:spcAft>
              <a:buSzPts val="1800"/>
              <a:buChar char="•"/>
            </a:pPr>
            <a:r>
              <a:rPr lang="en-US" sz="1700" i="1">
                <a:solidFill>
                  <a:srgbClr val="FF0000"/>
                </a:solidFill>
              </a:rPr>
              <a:t>instructor.ID</a:t>
            </a:r>
            <a:endParaRPr/>
          </a:p>
          <a:p>
            <a:pPr marL="914400" lvl="1" indent="-342900" algn="l" rtl="0">
              <a:lnSpc>
                <a:spcPct val="90000"/>
              </a:lnSpc>
              <a:spcBef>
                <a:spcPts val="500"/>
              </a:spcBef>
              <a:spcAft>
                <a:spcPts val="0"/>
              </a:spcAft>
              <a:buSzPts val="1800"/>
              <a:buChar char="•"/>
            </a:pPr>
            <a:r>
              <a:rPr lang="en-US" sz="1700" i="1">
                <a:solidFill>
                  <a:srgbClr val="FF0000"/>
                </a:solidFill>
              </a:rPr>
              <a:t>teaches.ID</a:t>
            </a:r>
            <a:endParaRPr/>
          </a:p>
        </p:txBody>
      </p:sp>
      <p:sp>
        <p:nvSpPr>
          <p:cNvPr id="140" name="Google Shape;140;p10"/>
          <p:cNvSpPr/>
          <p:nvPr/>
        </p:nvSpPr>
        <p:spPr>
          <a:xfrm>
            <a:off x="0" y="17252"/>
            <a:ext cx="1100730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FF0000"/>
                </a:solidFill>
                <a:latin typeface="Balthazar"/>
                <a:ea typeface="Balthazar"/>
                <a:cs typeface="Balthazar"/>
                <a:sym typeface="Balthazar"/>
              </a:rPr>
              <a:t>CARTESIAN PRODUCT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1"/>
          <p:cNvSpPr/>
          <p:nvPr/>
        </p:nvSpPr>
        <p:spPr>
          <a:xfrm>
            <a:off x="0" y="17252"/>
            <a:ext cx="1100730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FF0000"/>
                </a:solidFill>
                <a:latin typeface="Balthazar"/>
                <a:ea typeface="Balthazar"/>
                <a:cs typeface="Balthazar"/>
                <a:sym typeface="Balthazar"/>
              </a:rPr>
              <a:t>CARTESIAN RESULT</a:t>
            </a:r>
            <a:endParaRPr sz="1400" b="0" i="0" u="none" strike="noStrike" cap="none">
              <a:solidFill>
                <a:srgbClr val="000000"/>
              </a:solidFill>
              <a:latin typeface="Arial"/>
              <a:ea typeface="Arial"/>
              <a:cs typeface="Arial"/>
              <a:sym typeface="Arial"/>
            </a:endParaRPr>
          </a:p>
        </p:txBody>
      </p:sp>
      <p:pic>
        <p:nvPicPr>
          <p:cNvPr id="146" name="Google Shape;146;p11"/>
          <p:cNvPicPr preferRelativeResize="0"/>
          <p:nvPr/>
        </p:nvPicPr>
        <p:blipFill rotWithShape="1">
          <a:blip r:embed="rId3">
            <a:alphaModFix/>
          </a:blip>
          <a:srcRect t="-1" b="6551"/>
          <a:stretch/>
        </p:blipFill>
        <p:spPr>
          <a:xfrm>
            <a:off x="1669591" y="727075"/>
            <a:ext cx="5459492" cy="5964948"/>
          </a:xfrm>
          <a:prstGeom prst="rect">
            <a:avLst/>
          </a:prstGeom>
          <a:noFill/>
          <a:ln>
            <a:noFill/>
          </a:ln>
        </p:spPr>
      </p:pic>
      <p:sp>
        <p:nvSpPr>
          <p:cNvPr id="147" name="Google Shape;147;p11"/>
          <p:cNvSpPr txBox="1">
            <a:spLocks noGrp="1"/>
          </p:cNvSpPr>
          <p:nvPr>
            <p:ph type="body" idx="1"/>
          </p:nvPr>
        </p:nvSpPr>
        <p:spPr>
          <a:xfrm>
            <a:off x="838200" y="1622425"/>
            <a:ext cx="10515600" cy="4351338"/>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Clr>
                <a:schemeClr val="dk1"/>
              </a:buClr>
              <a:buSzPts val="18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2"/>
          <p:cNvSpPr txBox="1">
            <a:spLocks noGrp="1"/>
          </p:cNvSpPr>
          <p:nvPr>
            <p:ph type="body" idx="1"/>
          </p:nvPr>
        </p:nvSpPr>
        <p:spPr>
          <a:xfrm>
            <a:off x="207034" y="1043796"/>
            <a:ext cx="10515600" cy="4261449"/>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US" sz="1700"/>
              <a:t>The Cartesian-Product </a:t>
            </a:r>
            <a:endParaRPr/>
          </a:p>
          <a:p>
            <a:pPr marL="457200" lvl="0" indent="-342900" algn="l" rtl="0">
              <a:lnSpc>
                <a:spcPct val="90000"/>
              </a:lnSpc>
              <a:spcBef>
                <a:spcPts val="1000"/>
              </a:spcBef>
              <a:spcAft>
                <a:spcPts val="0"/>
              </a:spcAft>
              <a:buSzPts val="1800"/>
              <a:buNone/>
            </a:pPr>
            <a:r>
              <a:rPr lang="en-US" sz="1700" i="1"/>
              <a:t>                    instructor</a:t>
            </a:r>
            <a:r>
              <a:rPr lang="en-US" sz="1700"/>
              <a:t>  X  </a:t>
            </a:r>
            <a:r>
              <a:rPr lang="en-US" sz="1700" i="1"/>
              <a:t>teaches</a:t>
            </a:r>
            <a:endParaRPr sz="1700"/>
          </a:p>
          <a:p>
            <a:pPr marL="457200" lvl="0" indent="-342900" algn="l" rtl="0">
              <a:lnSpc>
                <a:spcPct val="90000"/>
              </a:lnSpc>
              <a:spcBef>
                <a:spcPts val="1000"/>
              </a:spcBef>
              <a:spcAft>
                <a:spcPts val="0"/>
              </a:spcAft>
              <a:buSzPts val="1800"/>
              <a:buNone/>
            </a:pPr>
            <a:r>
              <a:rPr lang="en-US" sz="1700"/>
              <a:t>      associates every  tuple of  instructor with every tuple of teaches.</a:t>
            </a:r>
            <a:endParaRPr/>
          </a:p>
          <a:p>
            <a:pPr marL="914400" lvl="1" indent="-342900" algn="l" rtl="0">
              <a:lnSpc>
                <a:spcPct val="90000"/>
              </a:lnSpc>
              <a:spcBef>
                <a:spcPts val="500"/>
              </a:spcBef>
              <a:spcAft>
                <a:spcPts val="0"/>
              </a:spcAft>
              <a:buSzPts val="1800"/>
              <a:buChar char="•"/>
            </a:pPr>
            <a:r>
              <a:rPr lang="en-US" sz="1700"/>
              <a:t>Most of the resulting rows have information about instructors who did NOT teach a particular course. </a:t>
            </a:r>
            <a:endParaRPr/>
          </a:p>
          <a:p>
            <a:pPr marL="457200" lvl="0" indent="-342900" algn="l" rtl="0">
              <a:lnSpc>
                <a:spcPct val="90000"/>
              </a:lnSpc>
              <a:spcBef>
                <a:spcPts val="1000"/>
              </a:spcBef>
              <a:spcAft>
                <a:spcPts val="0"/>
              </a:spcAft>
              <a:buClr>
                <a:schemeClr val="dk1"/>
              </a:buClr>
              <a:buSzPts val="1800"/>
              <a:buChar char="•"/>
            </a:pPr>
            <a:r>
              <a:rPr lang="en-US" sz="1700"/>
              <a:t>To get only those tuples of  “</a:t>
            </a:r>
            <a:r>
              <a:rPr lang="en-US" sz="1700" i="1"/>
              <a:t>instructor</a:t>
            </a:r>
            <a:r>
              <a:rPr lang="en-US" sz="1700"/>
              <a:t>  X  </a:t>
            </a:r>
            <a:r>
              <a:rPr lang="en-US" sz="1700" i="1"/>
              <a:t>teaches</a:t>
            </a:r>
            <a:r>
              <a:rPr lang="en-US" sz="1700"/>
              <a:t> “ that pertain to instructors and the courses that they taught, we write:</a:t>
            </a:r>
            <a:endParaRPr/>
          </a:p>
          <a:p>
            <a:pPr marL="457200" lvl="0" indent="-342900" algn="l" rtl="0">
              <a:lnSpc>
                <a:spcPct val="90000"/>
              </a:lnSpc>
              <a:spcBef>
                <a:spcPts val="1000"/>
              </a:spcBef>
              <a:spcAft>
                <a:spcPts val="0"/>
              </a:spcAft>
              <a:buSzPts val="1800"/>
              <a:buNone/>
            </a:pPr>
            <a:r>
              <a:rPr lang="en-US" sz="1700">
                <a:solidFill>
                  <a:srgbClr val="7F7F7F"/>
                </a:solidFill>
              </a:rPr>
              <a:t>            </a:t>
            </a:r>
            <a:r>
              <a:rPr lang="en-US" i="1"/>
              <a:t>σ</a:t>
            </a:r>
            <a:r>
              <a:rPr lang="en-US"/>
              <a:t> </a:t>
            </a:r>
            <a:r>
              <a:rPr lang="en-US" i="1" baseline="-25000"/>
              <a:t>instructor.id =  teaches.id </a:t>
            </a:r>
            <a:r>
              <a:rPr lang="en-US" i="1"/>
              <a:t> </a:t>
            </a:r>
            <a:r>
              <a:rPr lang="en-US" sz="1700"/>
              <a:t>(</a:t>
            </a:r>
            <a:r>
              <a:rPr lang="en-US" sz="1700" i="1"/>
              <a:t>instructor  </a:t>
            </a:r>
            <a:r>
              <a:rPr lang="en-US" sz="1700"/>
              <a:t>x</a:t>
            </a:r>
            <a:r>
              <a:rPr lang="en-US" sz="1700" i="1"/>
              <a:t> teaches </a:t>
            </a:r>
            <a:r>
              <a:rPr lang="en-US" sz="1700"/>
              <a:t>))</a:t>
            </a:r>
            <a:endParaRPr/>
          </a:p>
          <a:p>
            <a:pPr marL="457200" lvl="0" indent="-342900" algn="l" rtl="0">
              <a:lnSpc>
                <a:spcPct val="90000"/>
              </a:lnSpc>
              <a:spcBef>
                <a:spcPts val="1000"/>
              </a:spcBef>
              <a:spcAft>
                <a:spcPts val="0"/>
              </a:spcAft>
              <a:buSzPts val="1800"/>
              <a:buNone/>
            </a:pPr>
            <a:r>
              <a:rPr lang="en-US" sz="800"/>
              <a:t> </a:t>
            </a:r>
            <a:endParaRPr/>
          </a:p>
        </p:txBody>
      </p:sp>
      <p:sp>
        <p:nvSpPr>
          <p:cNvPr id="153" name="Google Shape;153;p12"/>
          <p:cNvSpPr/>
          <p:nvPr/>
        </p:nvSpPr>
        <p:spPr>
          <a:xfrm>
            <a:off x="0" y="17252"/>
            <a:ext cx="1100730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FF0000"/>
                </a:solidFill>
                <a:latin typeface="Balthazar"/>
                <a:ea typeface="Balthazar"/>
                <a:cs typeface="Balthazar"/>
                <a:sym typeface="Balthazar"/>
              </a:rPr>
              <a:t>CARTESIAN PRODUCT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3"/>
          <p:cNvSpPr txBox="1">
            <a:spLocks noGrp="1"/>
          </p:cNvSpPr>
          <p:nvPr>
            <p:ph type="body" idx="1"/>
          </p:nvPr>
        </p:nvSpPr>
        <p:spPr>
          <a:xfrm>
            <a:off x="207034" y="1043796"/>
            <a:ext cx="10515600" cy="4261449"/>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sz="1700"/>
              <a:t>The  table corresponding to:</a:t>
            </a:r>
            <a:endParaRPr/>
          </a:p>
          <a:p>
            <a:pPr marL="457200" lvl="0" indent="-342900" algn="l" rtl="0">
              <a:lnSpc>
                <a:spcPct val="90000"/>
              </a:lnSpc>
              <a:spcBef>
                <a:spcPts val="1000"/>
              </a:spcBef>
              <a:spcAft>
                <a:spcPts val="0"/>
              </a:spcAft>
              <a:buSzPts val="1800"/>
              <a:buNone/>
            </a:pPr>
            <a:r>
              <a:rPr lang="en-US" sz="1700" i="1">
                <a:solidFill>
                  <a:srgbClr val="7F7F7F"/>
                </a:solidFill>
              </a:rPr>
              <a:t>            </a:t>
            </a:r>
            <a:r>
              <a:rPr lang="en-US" sz="1800" i="1">
                <a:solidFill>
                  <a:srgbClr val="FF0000"/>
                </a:solidFill>
              </a:rPr>
              <a:t>σ</a:t>
            </a:r>
            <a:r>
              <a:rPr lang="en-US" sz="1800">
                <a:solidFill>
                  <a:srgbClr val="FF0000"/>
                </a:solidFill>
              </a:rPr>
              <a:t> </a:t>
            </a:r>
            <a:r>
              <a:rPr lang="en-US" sz="1800" i="1" baseline="-25000">
                <a:solidFill>
                  <a:srgbClr val="FF0000"/>
                </a:solidFill>
              </a:rPr>
              <a:t>instructor.id =  teaches.id </a:t>
            </a:r>
            <a:r>
              <a:rPr lang="en-US" sz="1700">
                <a:solidFill>
                  <a:srgbClr val="FF0000"/>
                </a:solidFill>
              </a:rPr>
              <a:t>(</a:t>
            </a:r>
            <a:r>
              <a:rPr lang="en-US" sz="1700" i="1">
                <a:solidFill>
                  <a:srgbClr val="FF0000"/>
                </a:solidFill>
              </a:rPr>
              <a:t>instructor  </a:t>
            </a:r>
            <a:r>
              <a:rPr lang="en-US" sz="1700">
                <a:solidFill>
                  <a:srgbClr val="FF0000"/>
                </a:solidFill>
              </a:rPr>
              <a:t>x</a:t>
            </a:r>
            <a:r>
              <a:rPr lang="en-US" sz="1700" i="1">
                <a:solidFill>
                  <a:srgbClr val="FF0000"/>
                </a:solidFill>
              </a:rPr>
              <a:t> teaches</a:t>
            </a:r>
            <a:r>
              <a:rPr lang="en-US" sz="1700">
                <a:solidFill>
                  <a:srgbClr val="FF0000"/>
                </a:solidFill>
              </a:rPr>
              <a:t>)) </a:t>
            </a:r>
            <a:endParaRPr/>
          </a:p>
          <a:p>
            <a:pPr marL="457200" lvl="0" indent="-342900" algn="l" rtl="0">
              <a:lnSpc>
                <a:spcPct val="90000"/>
              </a:lnSpc>
              <a:spcBef>
                <a:spcPts val="1000"/>
              </a:spcBef>
              <a:spcAft>
                <a:spcPts val="0"/>
              </a:spcAft>
              <a:buSzPts val="1800"/>
              <a:buNone/>
            </a:pPr>
            <a:endParaRPr sz="1800">
              <a:solidFill>
                <a:srgbClr val="7F7F7F"/>
              </a:solidFill>
            </a:endParaRPr>
          </a:p>
        </p:txBody>
      </p:sp>
      <p:pic>
        <p:nvPicPr>
          <p:cNvPr id="159" name="Google Shape;159;p13"/>
          <p:cNvPicPr preferRelativeResize="0"/>
          <p:nvPr/>
        </p:nvPicPr>
        <p:blipFill rotWithShape="1">
          <a:blip r:embed="rId3">
            <a:alphaModFix/>
          </a:blip>
          <a:srcRect t="-1" b="12877"/>
          <a:stretch/>
        </p:blipFill>
        <p:spPr>
          <a:xfrm>
            <a:off x="938783" y="1926336"/>
            <a:ext cx="7416310" cy="4134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4"/>
          <p:cNvSpPr txBox="1">
            <a:spLocks noGrp="1"/>
          </p:cNvSpPr>
          <p:nvPr>
            <p:ph type="body" idx="1"/>
          </p:nvPr>
        </p:nvSpPr>
        <p:spPr>
          <a:xfrm>
            <a:off x="207034" y="1043796"/>
            <a:ext cx="10515600" cy="4261449"/>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Char char="•"/>
            </a:pPr>
            <a:r>
              <a:rPr lang="en-US" sz="1600"/>
              <a:t>The union operation allows us to combine two relations </a:t>
            </a:r>
            <a:endParaRPr sz="1600"/>
          </a:p>
          <a:p>
            <a:pPr marL="457200" lvl="0" indent="-342900" algn="l" rtl="0">
              <a:lnSpc>
                <a:spcPct val="90000"/>
              </a:lnSpc>
              <a:spcBef>
                <a:spcPts val="1000"/>
              </a:spcBef>
              <a:spcAft>
                <a:spcPts val="0"/>
              </a:spcAft>
              <a:buSzPts val="1800"/>
              <a:buChar char="•"/>
            </a:pPr>
            <a:r>
              <a:rPr lang="en-US" sz="1600"/>
              <a:t>Notation:  </a:t>
            </a:r>
            <a:r>
              <a:rPr lang="en-US" sz="1600" i="1"/>
              <a:t>r </a:t>
            </a:r>
            <a:r>
              <a:rPr lang="en-US" sz="1600"/>
              <a:t> ∪ </a:t>
            </a:r>
            <a:r>
              <a:rPr lang="en-US" sz="1600" i="1"/>
              <a:t>s</a:t>
            </a:r>
            <a:endParaRPr sz="1600"/>
          </a:p>
          <a:p>
            <a:pPr marL="457200" lvl="0" indent="-342900" algn="l" rtl="0">
              <a:lnSpc>
                <a:spcPct val="90000"/>
              </a:lnSpc>
              <a:spcBef>
                <a:spcPts val="1000"/>
              </a:spcBef>
              <a:spcAft>
                <a:spcPts val="0"/>
              </a:spcAft>
              <a:buSzPts val="1800"/>
              <a:buChar char="•"/>
            </a:pPr>
            <a:r>
              <a:rPr lang="en-US" sz="1600"/>
              <a:t>For </a:t>
            </a:r>
            <a:r>
              <a:rPr lang="en-US" sz="1600" i="1"/>
              <a:t>r</a:t>
            </a:r>
            <a:r>
              <a:rPr lang="en-US" sz="1600"/>
              <a:t>  ∪ </a:t>
            </a:r>
            <a:r>
              <a:rPr lang="en-US" sz="1600" i="1"/>
              <a:t>s</a:t>
            </a:r>
            <a:r>
              <a:rPr lang="en-US" sz="1600"/>
              <a:t> to be valid.</a:t>
            </a:r>
            <a:endParaRPr/>
          </a:p>
          <a:p>
            <a:pPr marL="457200" lvl="0" indent="-342900" algn="l" rtl="0">
              <a:lnSpc>
                <a:spcPct val="90000"/>
              </a:lnSpc>
              <a:spcBef>
                <a:spcPts val="1000"/>
              </a:spcBef>
              <a:spcAft>
                <a:spcPts val="0"/>
              </a:spcAft>
              <a:buSzPts val="1800"/>
              <a:buFont typeface="Arial"/>
              <a:buNone/>
            </a:pPr>
            <a:r>
              <a:rPr lang="en-US" sz="1600" i="1"/>
              <a:t>	</a:t>
            </a:r>
            <a:r>
              <a:rPr lang="en-US" sz="1600">
                <a:solidFill>
                  <a:srgbClr val="FF0000"/>
                </a:solidFill>
              </a:rPr>
              <a:t>1.   </a:t>
            </a:r>
            <a:r>
              <a:rPr lang="en-US" sz="1600" i="1">
                <a:solidFill>
                  <a:srgbClr val="FF0000"/>
                </a:solidFill>
              </a:rPr>
              <a:t>r,</a:t>
            </a:r>
            <a:r>
              <a:rPr lang="en-US" sz="1600">
                <a:solidFill>
                  <a:srgbClr val="FF0000"/>
                </a:solidFill>
              </a:rPr>
              <a:t> </a:t>
            </a:r>
            <a:r>
              <a:rPr lang="en-US" sz="1600" i="1">
                <a:solidFill>
                  <a:srgbClr val="FF0000"/>
                </a:solidFill>
              </a:rPr>
              <a:t>s</a:t>
            </a:r>
            <a:r>
              <a:rPr lang="en-US" sz="1600">
                <a:solidFill>
                  <a:srgbClr val="FF0000"/>
                </a:solidFill>
              </a:rPr>
              <a:t> must have the </a:t>
            </a:r>
            <a:r>
              <a:rPr lang="en-US" sz="1600" i="1">
                <a:solidFill>
                  <a:srgbClr val="FF0000"/>
                </a:solidFill>
              </a:rPr>
              <a:t>same </a:t>
            </a:r>
            <a:r>
              <a:rPr lang="en-US" sz="1600" b="1">
                <a:solidFill>
                  <a:srgbClr val="FF0000"/>
                </a:solidFill>
              </a:rPr>
              <a:t>arity</a:t>
            </a:r>
            <a:r>
              <a:rPr lang="en-US" sz="1600">
                <a:solidFill>
                  <a:srgbClr val="FF0000"/>
                </a:solidFill>
              </a:rPr>
              <a:t> (same number of attributes)</a:t>
            </a:r>
            <a:endParaRPr/>
          </a:p>
          <a:p>
            <a:pPr marL="457200" lvl="0" indent="-342900" algn="l" rtl="0">
              <a:lnSpc>
                <a:spcPct val="90000"/>
              </a:lnSpc>
              <a:spcBef>
                <a:spcPts val="1000"/>
              </a:spcBef>
              <a:spcAft>
                <a:spcPts val="0"/>
              </a:spcAft>
              <a:buSzPts val="1800"/>
              <a:buFont typeface="Arial"/>
              <a:buNone/>
            </a:pPr>
            <a:endParaRPr sz="1600">
              <a:solidFill>
                <a:srgbClr val="FF0000"/>
              </a:solidFill>
            </a:endParaRPr>
          </a:p>
          <a:p>
            <a:pPr marL="457200" lvl="0" indent="-342900" algn="l" rtl="0">
              <a:lnSpc>
                <a:spcPct val="90000"/>
              </a:lnSpc>
              <a:spcBef>
                <a:spcPts val="0"/>
              </a:spcBef>
              <a:spcAft>
                <a:spcPts val="0"/>
              </a:spcAft>
              <a:buSzPts val="1800"/>
              <a:buNone/>
            </a:pPr>
            <a:r>
              <a:rPr lang="en-US" sz="1600">
                <a:solidFill>
                  <a:srgbClr val="FF0000"/>
                </a:solidFill>
              </a:rPr>
              <a:t>	2.   The attribute domains must be compatible (example: 2nd </a:t>
            </a:r>
            <a:endParaRPr/>
          </a:p>
          <a:p>
            <a:pPr marL="914400" lvl="1" indent="-342900" algn="l" rtl="0">
              <a:lnSpc>
                <a:spcPct val="90000"/>
              </a:lnSpc>
              <a:spcBef>
                <a:spcPts val="0"/>
              </a:spcBef>
              <a:spcAft>
                <a:spcPts val="0"/>
              </a:spcAft>
              <a:buSzPts val="1800"/>
              <a:buNone/>
            </a:pPr>
            <a:r>
              <a:rPr lang="en-US" sz="1600">
                <a:solidFill>
                  <a:srgbClr val="FF0000"/>
                </a:solidFill>
              </a:rPr>
              <a:t>     column of r deals with the same type of values as does the </a:t>
            </a:r>
            <a:endParaRPr/>
          </a:p>
          <a:p>
            <a:pPr marL="914400" lvl="1" indent="-342900" algn="l" rtl="0">
              <a:lnSpc>
                <a:spcPct val="90000"/>
              </a:lnSpc>
              <a:spcBef>
                <a:spcPts val="0"/>
              </a:spcBef>
              <a:spcAft>
                <a:spcPts val="0"/>
              </a:spcAft>
              <a:buSzPts val="1800"/>
              <a:buNone/>
            </a:pPr>
            <a:r>
              <a:rPr lang="en-US" sz="1600">
                <a:solidFill>
                  <a:srgbClr val="FF0000"/>
                </a:solidFill>
              </a:rPr>
              <a:t>     2nd column of s)</a:t>
            </a:r>
            <a:endParaRPr/>
          </a:p>
          <a:p>
            <a:pPr marL="457200" lvl="0" indent="-342900" algn="l" rtl="0">
              <a:lnSpc>
                <a:spcPct val="140000"/>
              </a:lnSpc>
              <a:spcBef>
                <a:spcPts val="1000"/>
              </a:spcBef>
              <a:spcAft>
                <a:spcPts val="0"/>
              </a:spcAft>
              <a:buSzPts val="1800"/>
              <a:buChar char="•"/>
            </a:pPr>
            <a:r>
              <a:rPr lang="en-US" sz="1600"/>
              <a:t>To find all courses taught in the Fall 2017 semester, or in the Spring 2018 semester, or in both</a:t>
            </a:r>
            <a:br>
              <a:rPr lang="en-US" sz="1600"/>
            </a:br>
            <a:r>
              <a:rPr lang="en-US"/>
              <a:t>   ∏</a:t>
            </a:r>
            <a:r>
              <a:rPr lang="en-US" i="1" baseline="-25000"/>
              <a:t>course_id</a:t>
            </a:r>
            <a:r>
              <a:rPr lang="en-US"/>
              <a:t> (</a:t>
            </a:r>
            <a:r>
              <a:rPr lang="en-US" i="1"/>
              <a:t>σ</a:t>
            </a:r>
            <a:r>
              <a:rPr lang="en-US"/>
              <a:t> </a:t>
            </a:r>
            <a:r>
              <a:rPr lang="en-US" i="1" baseline="-25000"/>
              <a:t>semester=“Fall”  Λ year=2017 </a:t>
            </a:r>
            <a:r>
              <a:rPr lang="en-US" sz="1600"/>
              <a:t>(</a:t>
            </a:r>
            <a:r>
              <a:rPr lang="en-US" sz="1600" i="1"/>
              <a:t>section</a:t>
            </a:r>
            <a:r>
              <a:rPr lang="en-US" sz="1600"/>
              <a:t>))  ∪  </a:t>
            </a:r>
            <a:br>
              <a:rPr lang="en-US" sz="1600"/>
            </a:br>
            <a:r>
              <a:rPr lang="en-US" sz="1600"/>
              <a:t>   </a:t>
            </a:r>
            <a:r>
              <a:rPr lang="en-US"/>
              <a:t>∏</a:t>
            </a:r>
            <a:r>
              <a:rPr lang="en-US" i="1" baseline="-25000"/>
              <a:t>course_id</a:t>
            </a:r>
            <a:r>
              <a:rPr lang="en-US"/>
              <a:t> (</a:t>
            </a:r>
            <a:r>
              <a:rPr lang="en-US" i="1"/>
              <a:t>σ</a:t>
            </a:r>
            <a:r>
              <a:rPr lang="en-US"/>
              <a:t> </a:t>
            </a:r>
            <a:r>
              <a:rPr lang="en-US" i="1" baseline="-25000"/>
              <a:t>semester=“Spring”  Λ year=2018 </a:t>
            </a:r>
            <a:r>
              <a:rPr lang="en-US" sz="1600"/>
              <a:t>(</a:t>
            </a:r>
            <a:r>
              <a:rPr lang="en-US" sz="1600" i="1"/>
              <a:t>section</a:t>
            </a:r>
            <a:r>
              <a:rPr lang="en-US" sz="1600"/>
              <a:t>))</a:t>
            </a:r>
            <a:endParaRPr/>
          </a:p>
          <a:p>
            <a:pPr marL="457200" lvl="0" indent="-342900" algn="l" rtl="0">
              <a:lnSpc>
                <a:spcPct val="140000"/>
              </a:lnSpc>
              <a:spcBef>
                <a:spcPts val="1000"/>
              </a:spcBef>
              <a:spcAft>
                <a:spcPts val="0"/>
              </a:spcAft>
              <a:buSzPts val="1800"/>
              <a:buFont typeface="Arial"/>
              <a:buNone/>
            </a:pPr>
            <a:endParaRPr sz="1600" i="1"/>
          </a:p>
          <a:p>
            <a:pPr marL="457200" lvl="0" indent="-228600" algn="l" rtl="0">
              <a:lnSpc>
                <a:spcPct val="140000"/>
              </a:lnSpc>
              <a:spcBef>
                <a:spcPts val="1000"/>
              </a:spcBef>
              <a:spcAft>
                <a:spcPts val="0"/>
              </a:spcAft>
              <a:buSzPts val="1800"/>
              <a:buNone/>
            </a:pPr>
            <a:endParaRPr sz="1600"/>
          </a:p>
          <a:p>
            <a:pPr marL="457200" lvl="0" indent="-342900" algn="l" rtl="0">
              <a:lnSpc>
                <a:spcPct val="140000"/>
              </a:lnSpc>
              <a:spcBef>
                <a:spcPts val="1000"/>
              </a:spcBef>
              <a:spcAft>
                <a:spcPts val="0"/>
              </a:spcAft>
              <a:buSzPts val="1800"/>
              <a:buFont typeface="Arial"/>
              <a:buNone/>
            </a:pPr>
            <a:endParaRPr i="1"/>
          </a:p>
        </p:txBody>
      </p:sp>
      <p:sp>
        <p:nvSpPr>
          <p:cNvPr id="165" name="Google Shape;165;p14"/>
          <p:cNvSpPr/>
          <p:nvPr/>
        </p:nvSpPr>
        <p:spPr>
          <a:xfrm>
            <a:off x="0" y="17252"/>
            <a:ext cx="1100730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FF0000"/>
                </a:solidFill>
                <a:latin typeface="Balthazar"/>
                <a:ea typeface="Balthazar"/>
                <a:cs typeface="Balthazar"/>
                <a:sym typeface="Balthazar"/>
              </a:rPr>
              <a:t>UNION</a:t>
            </a:r>
            <a:endParaRPr sz="1400" b="0" i="0" u="none" strike="noStrike" cap="none">
              <a:solidFill>
                <a:srgbClr val="000000"/>
              </a:solidFill>
              <a:latin typeface="Arial"/>
              <a:ea typeface="Arial"/>
              <a:cs typeface="Arial"/>
              <a:sym typeface="Arial"/>
            </a:endParaRPr>
          </a:p>
        </p:txBody>
      </p:sp>
      <p:pic>
        <p:nvPicPr>
          <p:cNvPr id="166" name="Google Shape;166;p14"/>
          <p:cNvPicPr preferRelativeResize="0"/>
          <p:nvPr/>
        </p:nvPicPr>
        <p:blipFill rotWithShape="1">
          <a:blip r:embed="rId3">
            <a:alphaModFix/>
          </a:blip>
          <a:srcRect l="37449" r="37779" b="13863"/>
          <a:stretch/>
        </p:blipFill>
        <p:spPr>
          <a:xfrm>
            <a:off x="8901450" y="2414016"/>
            <a:ext cx="1818732" cy="287477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5"/>
          <p:cNvSpPr txBox="1">
            <a:spLocks noGrp="1"/>
          </p:cNvSpPr>
          <p:nvPr>
            <p:ph type="body" idx="1"/>
          </p:nvPr>
        </p:nvSpPr>
        <p:spPr>
          <a:xfrm>
            <a:off x="207034" y="1043796"/>
            <a:ext cx="10515600" cy="4261449"/>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Clr>
                <a:schemeClr val="dk1"/>
              </a:buClr>
              <a:buSzPts val="1800"/>
              <a:buChar char="•"/>
            </a:pPr>
            <a:r>
              <a:rPr lang="en-US" sz="1700"/>
              <a:t>The  set-intersection  operation  allows us to find tuples that are in both the input relations.</a:t>
            </a:r>
            <a:endParaRPr sz="1700"/>
          </a:p>
          <a:p>
            <a:pPr marL="457200" lvl="0" indent="-342900" algn="l" rtl="0">
              <a:lnSpc>
                <a:spcPct val="90000"/>
              </a:lnSpc>
              <a:spcBef>
                <a:spcPts val="1000"/>
              </a:spcBef>
              <a:spcAft>
                <a:spcPts val="0"/>
              </a:spcAft>
              <a:buClr>
                <a:schemeClr val="dk1"/>
              </a:buClr>
              <a:buSzPts val="1800"/>
              <a:buChar char="•"/>
            </a:pPr>
            <a:r>
              <a:rPr lang="en-US" sz="1700"/>
              <a:t>Notation: </a:t>
            </a:r>
            <a:r>
              <a:rPr lang="en-US" sz="1700" i="1"/>
              <a:t>r</a:t>
            </a:r>
            <a:r>
              <a:rPr lang="en-US" sz="1700"/>
              <a:t> ∩ </a:t>
            </a:r>
            <a:r>
              <a:rPr lang="en-US" sz="1700" i="1"/>
              <a:t>s</a:t>
            </a:r>
            <a:endParaRPr sz="1700"/>
          </a:p>
          <a:p>
            <a:pPr marL="457200" lvl="0" indent="-342900" algn="l" rtl="0">
              <a:lnSpc>
                <a:spcPct val="90000"/>
              </a:lnSpc>
              <a:spcBef>
                <a:spcPts val="1000"/>
              </a:spcBef>
              <a:spcAft>
                <a:spcPts val="0"/>
              </a:spcAft>
              <a:buClr>
                <a:schemeClr val="dk1"/>
              </a:buClr>
              <a:buSzPts val="1800"/>
              <a:buChar char="•"/>
            </a:pPr>
            <a:r>
              <a:rPr lang="en-US" sz="1700"/>
              <a:t>Assume: </a:t>
            </a:r>
            <a:endParaRPr/>
          </a:p>
          <a:p>
            <a:pPr marL="914400" lvl="1" indent="-342900" algn="l" rtl="0">
              <a:lnSpc>
                <a:spcPct val="90000"/>
              </a:lnSpc>
              <a:spcBef>
                <a:spcPts val="500"/>
              </a:spcBef>
              <a:spcAft>
                <a:spcPts val="0"/>
              </a:spcAft>
              <a:buSzPts val="1800"/>
              <a:buChar char="•"/>
            </a:pPr>
            <a:r>
              <a:rPr lang="en-US" sz="1700" i="1"/>
              <a:t>r</a:t>
            </a:r>
            <a:r>
              <a:rPr lang="en-US" sz="1700"/>
              <a:t>, </a:t>
            </a:r>
            <a:r>
              <a:rPr lang="en-US" sz="1700" i="1"/>
              <a:t>s</a:t>
            </a:r>
            <a:r>
              <a:rPr lang="en-US" sz="1700"/>
              <a:t> have the </a:t>
            </a:r>
            <a:r>
              <a:rPr lang="en-US" sz="1700" i="1"/>
              <a:t>same arity</a:t>
            </a:r>
            <a:r>
              <a:rPr lang="en-US" sz="1700"/>
              <a:t> </a:t>
            </a:r>
            <a:endParaRPr/>
          </a:p>
          <a:p>
            <a:pPr marL="914400" lvl="1" indent="-342900" algn="l" rtl="0">
              <a:lnSpc>
                <a:spcPct val="90000"/>
              </a:lnSpc>
              <a:spcBef>
                <a:spcPts val="500"/>
              </a:spcBef>
              <a:spcAft>
                <a:spcPts val="0"/>
              </a:spcAft>
              <a:buSzPts val="1800"/>
              <a:buChar char="•"/>
            </a:pPr>
            <a:r>
              <a:rPr lang="en-US" sz="1700"/>
              <a:t>attributes of </a:t>
            </a:r>
            <a:r>
              <a:rPr lang="en-US" sz="1700" i="1"/>
              <a:t>r</a:t>
            </a:r>
            <a:r>
              <a:rPr lang="en-US" sz="1700"/>
              <a:t> and </a:t>
            </a:r>
            <a:r>
              <a:rPr lang="en-US" sz="1700" i="1"/>
              <a:t>s</a:t>
            </a:r>
            <a:r>
              <a:rPr lang="en-US" sz="1700"/>
              <a:t> are compatible</a:t>
            </a:r>
            <a:endParaRPr/>
          </a:p>
          <a:p>
            <a:pPr marL="457200" lvl="0" indent="-342900" algn="l" rtl="0">
              <a:lnSpc>
                <a:spcPct val="90000"/>
              </a:lnSpc>
              <a:spcBef>
                <a:spcPts val="1000"/>
              </a:spcBef>
              <a:spcAft>
                <a:spcPts val="0"/>
              </a:spcAft>
              <a:buClr>
                <a:schemeClr val="dk1"/>
              </a:buClr>
              <a:buSzPts val="1800"/>
              <a:buChar char="•"/>
            </a:pPr>
            <a:r>
              <a:rPr lang="en-US" sz="1700"/>
              <a:t>Example: Find the set of all courses taught in both the Fall 2017 and the Spring 2018 semesters.</a:t>
            </a:r>
            <a:endParaRPr/>
          </a:p>
          <a:p>
            <a:pPr marL="457200" lvl="0" indent="-342900" algn="l" rtl="0">
              <a:lnSpc>
                <a:spcPct val="90000"/>
              </a:lnSpc>
              <a:spcBef>
                <a:spcPts val="1000"/>
              </a:spcBef>
              <a:spcAft>
                <a:spcPts val="0"/>
              </a:spcAft>
              <a:buSzPts val="1800"/>
              <a:buNone/>
            </a:pPr>
            <a:r>
              <a:rPr lang="en-US" sz="1700"/>
              <a:t>           </a:t>
            </a:r>
            <a:r>
              <a:rPr lang="en-US"/>
              <a:t>∏</a:t>
            </a:r>
            <a:r>
              <a:rPr lang="en-US" i="1" baseline="-25000"/>
              <a:t>course_id</a:t>
            </a:r>
            <a:r>
              <a:rPr lang="en-US"/>
              <a:t> (</a:t>
            </a:r>
            <a:r>
              <a:rPr lang="en-US" i="1"/>
              <a:t>σ</a:t>
            </a:r>
            <a:r>
              <a:rPr lang="en-US"/>
              <a:t> </a:t>
            </a:r>
            <a:r>
              <a:rPr lang="en-US" i="1" baseline="-25000"/>
              <a:t>semester=“Fall”  Λ year=2017 </a:t>
            </a:r>
            <a:r>
              <a:rPr lang="en-US" sz="1700"/>
              <a:t>(</a:t>
            </a:r>
            <a:r>
              <a:rPr lang="en-US" sz="1700" i="1"/>
              <a:t>section</a:t>
            </a:r>
            <a:r>
              <a:rPr lang="en-US" sz="1700"/>
              <a:t>)) ∩ </a:t>
            </a:r>
            <a:br>
              <a:rPr lang="en-US" sz="1700"/>
            </a:br>
            <a:r>
              <a:rPr lang="en-US" sz="1700"/>
              <a:t>     </a:t>
            </a:r>
            <a:r>
              <a:rPr lang="en-US"/>
              <a:t>∏</a:t>
            </a:r>
            <a:r>
              <a:rPr lang="en-US" i="1" baseline="-25000"/>
              <a:t>course_id</a:t>
            </a:r>
            <a:r>
              <a:rPr lang="en-US"/>
              <a:t> (</a:t>
            </a:r>
            <a:r>
              <a:rPr lang="en-US" i="1"/>
              <a:t>σ</a:t>
            </a:r>
            <a:r>
              <a:rPr lang="en-US"/>
              <a:t> </a:t>
            </a:r>
            <a:r>
              <a:rPr lang="en-US" i="1" baseline="-25000"/>
              <a:t>semester=“Spring”  Λ year=2018 </a:t>
            </a:r>
            <a:r>
              <a:rPr lang="en-US" sz="1700"/>
              <a:t>(</a:t>
            </a:r>
            <a:r>
              <a:rPr lang="en-US" sz="1700" i="1"/>
              <a:t>section</a:t>
            </a:r>
            <a:r>
              <a:rPr lang="en-US" sz="1700"/>
              <a:t>))</a:t>
            </a:r>
            <a:endParaRPr/>
          </a:p>
          <a:p>
            <a:pPr marL="457200" lvl="0" indent="-342900" algn="l" rtl="0">
              <a:lnSpc>
                <a:spcPct val="90000"/>
              </a:lnSpc>
              <a:spcBef>
                <a:spcPts val="1000"/>
              </a:spcBef>
              <a:spcAft>
                <a:spcPts val="0"/>
              </a:spcAft>
              <a:buSzPts val="1800"/>
              <a:buNone/>
            </a:pPr>
            <a:r>
              <a:rPr lang="en-US" sz="800"/>
              <a:t> </a:t>
            </a:r>
            <a:endParaRPr/>
          </a:p>
          <a:p>
            <a:pPr marL="457200" lvl="0" indent="-342900" algn="l" rtl="0">
              <a:lnSpc>
                <a:spcPct val="90000"/>
              </a:lnSpc>
              <a:spcBef>
                <a:spcPts val="1000"/>
              </a:spcBef>
              <a:spcAft>
                <a:spcPts val="0"/>
              </a:spcAft>
              <a:buSzPts val="1800"/>
              <a:buNone/>
            </a:pPr>
            <a:endParaRPr/>
          </a:p>
        </p:txBody>
      </p:sp>
      <p:sp>
        <p:nvSpPr>
          <p:cNvPr id="172" name="Google Shape;172;p15"/>
          <p:cNvSpPr/>
          <p:nvPr/>
        </p:nvSpPr>
        <p:spPr>
          <a:xfrm>
            <a:off x="0" y="17252"/>
            <a:ext cx="1100730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FF0000"/>
                </a:solidFill>
                <a:latin typeface="Balthazar"/>
                <a:ea typeface="Balthazar"/>
                <a:cs typeface="Balthazar"/>
                <a:sym typeface="Balthazar"/>
              </a:rPr>
              <a:t>INTERSECTION</a:t>
            </a:r>
            <a:endParaRPr sz="1400" b="0" i="0" u="none" strike="noStrike" cap="none">
              <a:solidFill>
                <a:srgbClr val="000000"/>
              </a:solidFill>
              <a:latin typeface="Arial"/>
              <a:ea typeface="Arial"/>
              <a:cs typeface="Arial"/>
              <a:sym typeface="Arial"/>
            </a:endParaRPr>
          </a:p>
        </p:txBody>
      </p:sp>
      <p:pic>
        <p:nvPicPr>
          <p:cNvPr id="173" name="Google Shape;173;p15"/>
          <p:cNvPicPr preferRelativeResize="0"/>
          <p:nvPr/>
        </p:nvPicPr>
        <p:blipFill rotWithShape="1">
          <a:blip r:embed="rId3">
            <a:alphaModFix/>
          </a:blip>
          <a:srcRect l="38817" r="40861" b="33302"/>
          <a:stretch/>
        </p:blipFill>
        <p:spPr>
          <a:xfrm>
            <a:off x="9170924" y="2562205"/>
            <a:ext cx="1373862" cy="82431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6"/>
          <p:cNvSpPr txBox="1">
            <a:spLocks noGrp="1"/>
          </p:cNvSpPr>
          <p:nvPr>
            <p:ph type="body" idx="1"/>
          </p:nvPr>
        </p:nvSpPr>
        <p:spPr>
          <a:xfrm>
            <a:off x="207034" y="1043796"/>
            <a:ext cx="10515600" cy="4261449"/>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20"/>
              </a:spcBef>
              <a:spcAft>
                <a:spcPts val="0"/>
              </a:spcAft>
              <a:buSzPts val="1800"/>
              <a:buChar char="•"/>
            </a:pPr>
            <a:r>
              <a:rPr lang="en-US" sz="1700"/>
              <a:t>The set-difference operation allows us to find tuples that are in one relation but are not in another. </a:t>
            </a:r>
            <a:endParaRPr/>
          </a:p>
          <a:p>
            <a:pPr marL="457200" lvl="0" indent="-342900" algn="l" rtl="0">
              <a:lnSpc>
                <a:spcPct val="90000"/>
              </a:lnSpc>
              <a:spcBef>
                <a:spcPts val="1020"/>
              </a:spcBef>
              <a:spcAft>
                <a:spcPts val="0"/>
              </a:spcAft>
              <a:buSzPts val="1800"/>
              <a:buChar char="•"/>
            </a:pPr>
            <a:r>
              <a:rPr lang="en-US" sz="1700"/>
              <a:t>Notation </a:t>
            </a:r>
            <a:r>
              <a:rPr lang="en-US" sz="1700" i="1"/>
              <a:t>r – s</a:t>
            </a:r>
            <a:endParaRPr/>
          </a:p>
          <a:p>
            <a:pPr marL="457200" lvl="0" indent="-342900" algn="l" rtl="0">
              <a:lnSpc>
                <a:spcPct val="90000"/>
              </a:lnSpc>
              <a:spcBef>
                <a:spcPts val="1000"/>
              </a:spcBef>
              <a:spcAft>
                <a:spcPts val="0"/>
              </a:spcAft>
              <a:buClr>
                <a:schemeClr val="dk1"/>
              </a:buClr>
              <a:buSzPts val="1800"/>
              <a:buChar char="•"/>
            </a:pPr>
            <a:r>
              <a:rPr lang="en-US" sz="1700"/>
              <a:t>Set differences must be taken between </a:t>
            </a:r>
            <a:r>
              <a:rPr lang="en-US" sz="1700" b="1">
                <a:solidFill>
                  <a:srgbClr val="002060"/>
                </a:solidFill>
              </a:rPr>
              <a:t>compatible</a:t>
            </a:r>
            <a:r>
              <a:rPr lang="en-US" sz="1700"/>
              <a:t> relations.</a:t>
            </a:r>
            <a:endParaRPr/>
          </a:p>
          <a:p>
            <a:pPr marL="914400" lvl="1" indent="-342900" algn="l" rtl="0">
              <a:lnSpc>
                <a:spcPct val="90000"/>
              </a:lnSpc>
              <a:spcBef>
                <a:spcPts val="500"/>
              </a:spcBef>
              <a:spcAft>
                <a:spcPts val="0"/>
              </a:spcAft>
              <a:buSzPts val="1800"/>
              <a:buChar char="•"/>
            </a:pPr>
            <a:r>
              <a:rPr lang="en-US" sz="1700" i="1"/>
              <a:t>r</a:t>
            </a:r>
            <a:r>
              <a:rPr lang="en-US" sz="1700"/>
              <a:t> and </a:t>
            </a:r>
            <a:r>
              <a:rPr lang="en-US" sz="1700" i="1"/>
              <a:t>s</a:t>
            </a:r>
            <a:r>
              <a:rPr lang="en-US" sz="1700"/>
              <a:t> must have the </a:t>
            </a:r>
            <a:r>
              <a:rPr lang="en-US" sz="1700">
                <a:solidFill>
                  <a:srgbClr val="002060"/>
                </a:solidFill>
              </a:rPr>
              <a:t>same</a:t>
            </a:r>
            <a:r>
              <a:rPr lang="en-US" sz="1700"/>
              <a:t> arity</a:t>
            </a:r>
            <a:endParaRPr sz="1700"/>
          </a:p>
          <a:p>
            <a:pPr marL="914400" lvl="1" indent="-342900" algn="l" rtl="0">
              <a:lnSpc>
                <a:spcPct val="90000"/>
              </a:lnSpc>
              <a:spcBef>
                <a:spcPts val="500"/>
              </a:spcBef>
              <a:spcAft>
                <a:spcPts val="0"/>
              </a:spcAft>
              <a:buSzPts val="1800"/>
              <a:buChar char="•"/>
            </a:pPr>
            <a:r>
              <a:rPr lang="en-US" sz="1700"/>
              <a:t>attribute domains of </a:t>
            </a:r>
            <a:r>
              <a:rPr lang="en-US" sz="1700" i="1"/>
              <a:t>r </a:t>
            </a:r>
            <a:r>
              <a:rPr lang="en-US" sz="1700"/>
              <a:t>and </a:t>
            </a:r>
            <a:r>
              <a:rPr lang="en-US" sz="1700" i="1"/>
              <a:t>s </a:t>
            </a:r>
            <a:r>
              <a:rPr lang="en-US" sz="1700"/>
              <a:t>must be compatible</a:t>
            </a:r>
            <a:endParaRPr/>
          </a:p>
          <a:p>
            <a:pPr marL="457200" lvl="0" indent="-342900" algn="l" rtl="0">
              <a:lnSpc>
                <a:spcPct val="140000"/>
              </a:lnSpc>
              <a:spcBef>
                <a:spcPts val="1000"/>
              </a:spcBef>
              <a:spcAft>
                <a:spcPts val="0"/>
              </a:spcAft>
              <a:buSzPts val="1800"/>
              <a:buChar char="•"/>
            </a:pPr>
            <a:r>
              <a:rPr lang="en-US" sz="1700"/>
              <a:t>Example: to find all courses taught in the Fall 2017 semester, but not in the Spring 2018 semester</a:t>
            </a:r>
            <a:br>
              <a:rPr lang="en-US" sz="1700"/>
            </a:br>
            <a:r>
              <a:rPr lang="en-US" sz="1700"/>
              <a:t>   ∏</a:t>
            </a:r>
            <a:r>
              <a:rPr lang="en-US" sz="1700" i="1" baseline="-25000"/>
              <a:t>course_id</a:t>
            </a:r>
            <a:r>
              <a:rPr lang="en-US" sz="1700"/>
              <a:t> (</a:t>
            </a:r>
            <a:r>
              <a:rPr lang="en-US" sz="1700" i="1"/>
              <a:t>σ</a:t>
            </a:r>
            <a:r>
              <a:rPr lang="en-US" sz="1700"/>
              <a:t> </a:t>
            </a:r>
            <a:r>
              <a:rPr lang="en-US" sz="1700" i="1" baseline="-25000"/>
              <a:t>semester=“Fall”  Λ year=2017 </a:t>
            </a:r>
            <a:r>
              <a:rPr lang="en-US" sz="1700"/>
              <a:t>(</a:t>
            </a:r>
            <a:r>
              <a:rPr lang="en-US" sz="1700" i="1"/>
              <a:t>section</a:t>
            </a:r>
            <a:r>
              <a:rPr lang="en-US" sz="1700"/>
              <a:t>))  −  </a:t>
            </a:r>
            <a:br>
              <a:rPr lang="en-US" sz="1700"/>
            </a:br>
            <a:r>
              <a:rPr lang="en-US" sz="1700"/>
              <a:t>   ∏</a:t>
            </a:r>
            <a:r>
              <a:rPr lang="en-US" sz="1700" i="1" baseline="-25000"/>
              <a:t>course_id</a:t>
            </a:r>
            <a:r>
              <a:rPr lang="en-US" sz="1700"/>
              <a:t> (</a:t>
            </a:r>
            <a:r>
              <a:rPr lang="en-US" sz="1700" i="1"/>
              <a:t>σ</a:t>
            </a:r>
            <a:r>
              <a:rPr lang="en-US" sz="1700"/>
              <a:t> </a:t>
            </a:r>
            <a:r>
              <a:rPr lang="en-US" sz="1700" i="1" baseline="-25000"/>
              <a:t>semester=“Spring”  Λ year=2018 </a:t>
            </a:r>
            <a:r>
              <a:rPr lang="en-US" sz="1700"/>
              <a:t>(</a:t>
            </a:r>
            <a:r>
              <a:rPr lang="en-US" sz="1700" i="1"/>
              <a:t>section</a:t>
            </a:r>
            <a:r>
              <a:rPr lang="en-US" sz="1700"/>
              <a:t>))</a:t>
            </a:r>
            <a:endParaRPr/>
          </a:p>
        </p:txBody>
      </p:sp>
      <p:sp>
        <p:nvSpPr>
          <p:cNvPr id="179" name="Google Shape;179;p16"/>
          <p:cNvSpPr/>
          <p:nvPr/>
        </p:nvSpPr>
        <p:spPr>
          <a:xfrm>
            <a:off x="0" y="17252"/>
            <a:ext cx="1100730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FF0000"/>
                </a:solidFill>
                <a:latin typeface="Balthazar"/>
                <a:ea typeface="Balthazar"/>
                <a:cs typeface="Balthazar"/>
                <a:sym typeface="Balthazar"/>
              </a:rPr>
              <a:t>SET DIFFERENCE</a:t>
            </a:r>
            <a:endParaRPr sz="1400" b="0" i="0" u="none" strike="noStrike" cap="none">
              <a:solidFill>
                <a:srgbClr val="000000"/>
              </a:solidFill>
              <a:latin typeface="Arial"/>
              <a:ea typeface="Arial"/>
              <a:cs typeface="Arial"/>
              <a:sym typeface="Arial"/>
            </a:endParaRPr>
          </a:p>
        </p:txBody>
      </p:sp>
      <p:pic>
        <p:nvPicPr>
          <p:cNvPr id="180" name="Google Shape;180;p16"/>
          <p:cNvPicPr preferRelativeResize="0"/>
          <p:nvPr/>
        </p:nvPicPr>
        <p:blipFill rotWithShape="1">
          <a:blip r:embed="rId3">
            <a:alphaModFix/>
          </a:blip>
          <a:srcRect l="40709" r="41294" b="41352"/>
          <a:stretch/>
        </p:blipFill>
        <p:spPr>
          <a:xfrm>
            <a:off x="9855310" y="2637636"/>
            <a:ext cx="1201872" cy="983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7"/>
          <p:cNvSpPr txBox="1">
            <a:spLocks noGrp="1"/>
          </p:cNvSpPr>
          <p:nvPr>
            <p:ph type="body" idx="1"/>
          </p:nvPr>
        </p:nvSpPr>
        <p:spPr>
          <a:xfrm>
            <a:off x="207034" y="1043796"/>
            <a:ext cx="10515600" cy="4261449"/>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Clr>
                <a:schemeClr val="dk1"/>
              </a:buClr>
              <a:buSzPts val="1800"/>
              <a:buChar char="•"/>
            </a:pPr>
            <a:r>
              <a:rPr lang="en-US" sz="1700"/>
              <a:t>It is convenient at times to write a relational-algebra expression by assigning parts of it to temporary relation variables.  </a:t>
            </a:r>
            <a:endParaRPr/>
          </a:p>
          <a:p>
            <a:pPr marL="457200" lvl="0" indent="-342900" algn="l" rtl="0">
              <a:lnSpc>
                <a:spcPct val="90000"/>
              </a:lnSpc>
              <a:spcBef>
                <a:spcPts val="1000"/>
              </a:spcBef>
              <a:spcAft>
                <a:spcPts val="0"/>
              </a:spcAft>
              <a:buClr>
                <a:schemeClr val="dk1"/>
              </a:buClr>
              <a:buSzPts val="1800"/>
              <a:buChar char="•"/>
            </a:pPr>
            <a:r>
              <a:rPr lang="en-US" sz="1700"/>
              <a:t>The assignment  operation is  denoted by ← and works like assignment in a programming language.</a:t>
            </a:r>
            <a:endParaRPr/>
          </a:p>
          <a:p>
            <a:pPr marL="457200" lvl="0" indent="-342900" algn="l" rtl="0">
              <a:lnSpc>
                <a:spcPct val="90000"/>
              </a:lnSpc>
              <a:spcBef>
                <a:spcPts val="1000"/>
              </a:spcBef>
              <a:spcAft>
                <a:spcPts val="0"/>
              </a:spcAft>
              <a:buSzPts val="1800"/>
              <a:buChar char="•"/>
            </a:pPr>
            <a:r>
              <a:rPr lang="en-US" sz="1700"/>
              <a:t>Find all instructor in the “Physics” and Music department.</a:t>
            </a:r>
            <a:br>
              <a:rPr lang="en-US" sz="1700"/>
            </a:br>
            <a:br>
              <a:rPr lang="en-US" sz="1700"/>
            </a:br>
            <a:r>
              <a:rPr lang="en-US" sz="1700"/>
              <a:t>         </a:t>
            </a:r>
            <a:r>
              <a:rPr lang="en-US" sz="1700" i="1">
                <a:solidFill>
                  <a:srgbClr val="FF0000"/>
                </a:solidFill>
              </a:rPr>
              <a:t>Physics</a:t>
            </a:r>
            <a:r>
              <a:rPr lang="en-US" sz="1700">
                <a:solidFill>
                  <a:srgbClr val="FF0000"/>
                </a:solidFill>
              </a:rPr>
              <a:t> ←</a:t>
            </a:r>
            <a:r>
              <a:rPr lang="en-US" sz="1700" b="1">
                <a:solidFill>
                  <a:srgbClr val="FF0000"/>
                </a:solidFill>
              </a:rPr>
              <a:t> </a:t>
            </a:r>
            <a:r>
              <a:rPr lang="en-US" sz="1800" i="1">
                <a:solidFill>
                  <a:srgbClr val="FF0000"/>
                </a:solidFill>
              </a:rPr>
              <a:t>σ</a:t>
            </a:r>
            <a:r>
              <a:rPr lang="en-US" sz="1800">
                <a:solidFill>
                  <a:srgbClr val="FF0000"/>
                </a:solidFill>
              </a:rPr>
              <a:t> </a:t>
            </a:r>
            <a:r>
              <a:rPr lang="en-US" i="1" baseline="-25000">
                <a:solidFill>
                  <a:srgbClr val="FF0000"/>
                </a:solidFill>
              </a:rPr>
              <a:t>dept_name=“Physics” </a:t>
            </a:r>
            <a:r>
              <a:rPr lang="en-US" sz="1700">
                <a:solidFill>
                  <a:srgbClr val="FF0000"/>
                </a:solidFill>
              </a:rPr>
              <a:t>(</a:t>
            </a:r>
            <a:r>
              <a:rPr lang="en-US" sz="1700" i="1">
                <a:solidFill>
                  <a:srgbClr val="FF0000"/>
                </a:solidFill>
              </a:rPr>
              <a:t>instructor</a:t>
            </a:r>
            <a:r>
              <a:rPr lang="en-US" sz="1700">
                <a:solidFill>
                  <a:srgbClr val="FF0000"/>
                </a:solidFill>
              </a:rPr>
              <a:t>)</a:t>
            </a:r>
            <a:endParaRPr/>
          </a:p>
          <a:p>
            <a:pPr marL="914400" lvl="1" indent="-342900" algn="l" rtl="0">
              <a:lnSpc>
                <a:spcPct val="90000"/>
              </a:lnSpc>
              <a:spcBef>
                <a:spcPts val="500"/>
              </a:spcBef>
              <a:spcAft>
                <a:spcPts val="0"/>
              </a:spcAft>
              <a:buSzPts val="1800"/>
              <a:buNone/>
            </a:pPr>
            <a:r>
              <a:rPr lang="en-US" sz="1700">
                <a:solidFill>
                  <a:srgbClr val="FF0000"/>
                </a:solidFill>
              </a:rPr>
              <a:t>       </a:t>
            </a:r>
            <a:r>
              <a:rPr lang="en-US" sz="1700" i="1">
                <a:solidFill>
                  <a:srgbClr val="FF0000"/>
                </a:solidFill>
              </a:rPr>
              <a:t>Music</a:t>
            </a:r>
            <a:r>
              <a:rPr lang="en-US" sz="1700">
                <a:solidFill>
                  <a:srgbClr val="FF0000"/>
                </a:solidFill>
              </a:rPr>
              <a:t> ←</a:t>
            </a:r>
            <a:r>
              <a:rPr lang="en-US" sz="1700" b="1">
                <a:solidFill>
                  <a:srgbClr val="FF0000"/>
                </a:solidFill>
              </a:rPr>
              <a:t> </a:t>
            </a:r>
            <a:r>
              <a:rPr lang="en-US" sz="1900" i="1">
                <a:solidFill>
                  <a:srgbClr val="FF0000"/>
                </a:solidFill>
              </a:rPr>
              <a:t>σ</a:t>
            </a:r>
            <a:r>
              <a:rPr lang="en-US" sz="1900">
                <a:solidFill>
                  <a:srgbClr val="FF0000"/>
                </a:solidFill>
              </a:rPr>
              <a:t> </a:t>
            </a:r>
            <a:r>
              <a:rPr lang="en-US" sz="1900" i="1" baseline="-25000">
                <a:solidFill>
                  <a:srgbClr val="FF0000"/>
                </a:solidFill>
              </a:rPr>
              <a:t>dept_name=“Music” </a:t>
            </a:r>
            <a:r>
              <a:rPr lang="en-US" sz="1700">
                <a:solidFill>
                  <a:srgbClr val="FF0000"/>
                </a:solidFill>
              </a:rPr>
              <a:t>(</a:t>
            </a:r>
            <a:r>
              <a:rPr lang="en-US" sz="1700" i="1">
                <a:solidFill>
                  <a:srgbClr val="FF0000"/>
                </a:solidFill>
              </a:rPr>
              <a:t>instructor</a:t>
            </a:r>
            <a:r>
              <a:rPr lang="en-US" sz="1700">
                <a:solidFill>
                  <a:srgbClr val="FF0000"/>
                </a:solidFill>
              </a:rPr>
              <a:t>)</a:t>
            </a:r>
            <a:endParaRPr/>
          </a:p>
          <a:p>
            <a:pPr marL="914400" lvl="1" indent="-342900" algn="l" rtl="0">
              <a:lnSpc>
                <a:spcPct val="90000"/>
              </a:lnSpc>
              <a:spcBef>
                <a:spcPts val="500"/>
              </a:spcBef>
              <a:spcAft>
                <a:spcPts val="0"/>
              </a:spcAft>
              <a:buSzPts val="1800"/>
              <a:buNone/>
            </a:pPr>
            <a:r>
              <a:rPr lang="en-US" sz="1700">
                <a:solidFill>
                  <a:srgbClr val="FF0000"/>
                </a:solidFill>
              </a:rPr>
              <a:t>       </a:t>
            </a:r>
            <a:r>
              <a:rPr lang="en-US" sz="1700" i="1">
                <a:solidFill>
                  <a:srgbClr val="FF0000"/>
                </a:solidFill>
              </a:rPr>
              <a:t>Physics</a:t>
            </a:r>
            <a:r>
              <a:rPr lang="en-US" sz="1700">
                <a:solidFill>
                  <a:srgbClr val="FF0000"/>
                </a:solidFill>
              </a:rPr>
              <a:t>  ∪ </a:t>
            </a:r>
            <a:r>
              <a:rPr lang="en-US" sz="1700" i="1">
                <a:solidFill>
                  <a:srgbClr val="FF0000"/>
                </a:solidFill>
              </a:rPr>
              <a:t>Music</a:t>
            </a:r>
            <a:endParaRPr/>
          </a:p>
          <a:p>
            <a:pPr marL="914400" lvl="1" indent="-342900" algn="l" rtl="0">
              <a:lnSpc>
                <a:spcPct val="90000"/>
              </a:lnSpc>
              <a:spcBef>
                <a:spcPts val="500"/>
              </a:spcBef>
              <a:spcAft>
                <a:spcPts val="0"/>
              </a:spcAft>
              <a:buSzPts val="1800"/>
              <a:buNone/>
            </a:pPr>
            <a:r>
              <a:rPr lang="en-US" sz="800"/>
              <a:t> </a:t>
            </a:r>
            <a:endParaRPr/>
          </a:p>
          <a:p>
            <a:pPr marL="914400" lvl="1" indent="-342900" algn="l" rtl="0">
              <a:lnSpc>
                <a:spcPct val="90000"/>
              </a:lnSpc>
              <a:spcBef>
                <a:spcPts val="500"/>
              </a:spcBef>
              <a:spcAft>
                <a:spcPts val="0"/>
              </a:spcAft>
              <a:buSzPts val="1800"/>
              <a:buNone/>
            </a:pPr>
            <a:endParaRPr/>
          </a:p>
        </p:txBody>
      </p:sp>
      <p:sp>
        <p:nvSpPr>
          <p:cNvPr id="186" name="Google Shape;186;p17"/>
          <p:cNvSpPr/>
          <p:nvPr/>
        </p:nvSpPr>
        <p:spPr>
          <a:xfrm>
            <a:off x="0" y="17252"/>
            <a:ext cx="1100730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FF0000"/>
                </a:solidFill>
                <a:latin typeface="Balthazar"/>
                <a:ea typeface="Balthazar"/>
                <a:cs typeface="Balthazar"/>
                <a:sym typeface="Balthazar"/>
              </a:rPr>
              <a:t>ASSIGNMENT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8"/>
          <p:cNvSpPr txBox="1">
            <a:spLocks noGrp="1"/>
          </p:cNvSpPr>
          <p:nvPr>
            <p:ph type="body" idx="1"/>
          </p:nvPr>
        </p:nvSpPr>
        <p:spPr>
          <a:xfrm>
            <a:off x="207034" y="1043796"/>
            <a:ext cx="10515600" cy="4261449"/>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Clr>
                <a:schemeClr val="dk1"/>
              </a:buClr>
              <a:buSzPts val="1800"/>
              <a:buChar char="•"/>
            </a:pPr>
            <a:r>
              <a:rPr lang="en-US" sz="1700"/>
              <a:t>The results of relational-algebra expressions do not have a name that we can use to refer to them.  The  rename operator,  </a:t>
            </a:r>
            <a:r>
              <a:rPr lang="en-US" sz="1700" i="1"/>
              <a:t>ρ ,</a:t>
            </a:r>
            <a:r>
              <a:rPr lang="en-US" sz="1700"/>
              <a:t>  is provided </a:t>
            </a:r>
            <a:r>
              <a:rPr lang="en-US" sz="1700" i="1"/>
              <a:t> </a:t>
            </a:r>
            <a:r>
              <a:rPr lang="en-US" sz="1700"/>
              <a:t>for that purpose</a:t>
            </a:r>
            <a:endParaRPr/>
          </a:p>
          <a:p>
            <a:pPr marL="457200" lvl="0" indent="-342900" algn="l" rtl="0">
              <a:lnSpc>
                <a:spcPct val="90000"/>
              </a:lnSpc>
              <a:spcBef>
                <a:spcPts val="1000"/>
              </a:spcBef>
              <a:spcAft>
                <a:spcPts val="0"/>
              </a:spcAft>
              <a:buClr>
                <a:schemeClr val="dk1"/>
              </a:buClr>
              <a:buSzPts val="1800"/>
              <a:buChar char="•"/>
            </a:pPr>
            <a:r>
              <a:rPr lang="en-US" sz="1700"/>
              <a:t>The expression:</a:t>
            </a:r>
            <a:endParaRPr/>
          </a:p>
          <a:p>
            <a:pPr marL="457200" lvl="0" indent="-342900" algn="l" rtl="0">
              <a:lnSpc>
                <a:spcPct val="90000"/>
              </a:lnSpc>
              <a:spcBef>
                <a:spcPts val="1000"/>
              </a:spcBef>
              <a:spcAft>
                <a:spcPts val="0"/>
              </a:spcAft>
              <a:buSzPts val="1800"/>
              <a:buNone/>
            </a:pPr>
            <a:r>
              <a:rPr lang="en-US" sz="1700">
                <a:solidFill>
                  <a:srgbClr val="FF0000"/>
                </a:solidFill>
              </a:rPr>
              <a:t>                  </a:t>
            </a:r>
            <a:r>
              <a:rPr lang="en-US" sz="1800" i="1">
                <a:solidFill>
                  <a:srgbClr val="FF0000"/>
                </a:solidFill>
              </a:rPr>
              <a:t>ρ</a:t>
            </a:r>
            <a:r>
              <a:rPr lang="en-US" sz="1800" i="1" baseline="-25000">
                <a:solidFill>
                  <a:srgbClr val="FF0000"/>
                </a:solidFill>
              </a:rPr>
              <a:t>x</a:t>
            </a:r>
            <a:r>
              <a:rPr lang="en-US" sz="1800" i="1">
                <a:solidFill>
                  <a:srgbClr val="FF0000"/>
                </a:solidFill>
              </a:rPr>
              <a:t> </a:t>
            </a:r>
            <a:r>
              <a:rPr lang="en-US" sz="1700">
                <a:solidFill>
                  <a:srgbClr val="FF0000"/>
                </a:solidFill>
              </a:rPr>
              <a:t>(</a:t>
            </a:r>
            <a:r>
              <a:rPr lang="en-US" sz="1700" i="1">
                <a:solidFill>
                  <a:srgbClr val="FF0000"/>
                </a:solidFill>
              </a:rPr>
              <a:t>E</a:t>
            </a:r>
            <a:r>
              <a:rPr lang="en-US" sz="1700">
                <a:solidFill>
                  <a:srgbClr val="FF0000"/>
                </a:solidFill>
              </a:rPr>
              <a:t>)</a:t>
            </a:r>
            <a:endParaRPr/>
          </a:p>
          <a:p>
            <a:pPr marL="457200" lvl="0" indent="-342900" algn="l" rtl="0">
              <a:lnSpc>
                <a:spcPct val="90000"/>
              </a:lnSpc>
              <a:spcBef>
                <a:spcPts val="1000"/>
              </a:spcBef>
              <a:spcAft>
                <a:spcPts val="0"/>
              </a:spcAft>
              <a:buSzPts val="1800"/>
              <a:buNone/>
            </a:pPr>
            <a:r>
              <a:rPr lang="en-US" sz="1700"/>
              <a:t>      returns the result of expression </a:t>
            </a:r>
            <a:r>
              <a:rPr lang="en-US" sz="1700" i="1"/>
              <a:t>E</a:t>
            </a:r>
            <a:r>
              <a:rPr lang="en-US" sz="1700"/>
              <a:t> under the name </a:t>
            </a:r>
            <a:r>
              <a:rPr lang="en-US" sz="1700" i="1"/>
              <a:t>x</a:t>
            </a:r>
            <a:endParaRPr sz="1700" i="1"/>
          </a:p>
          <a:p>
            <a:pPr marL="457200" lvl="0" indent="-342900" algn="l" rtl="0">
              <a:lnSpc>
                <a:spcPct val="90000"/>
              </a:lnSpc>
              <a:spcBef>
                <a:spcPts val="1000"/>
              </a:spcBef>
              <a:spcAft>
                <a:spcPts val="0"/>
              </a:spcAft>
              <a:buClr>
                <a:schemeClr val="dk1"/>
              </a:buClr>
              <a:buSzPts val="1800"/>
              <a:buChar char="•"/>
            </a:pPr>
            <a:r>
              <a:rPr lang="en-US" sz="1700"/>
              <a:t>Another form of the rename operation:</a:t>
            </a:r>
            <a:endParaRPr/>
          </a:p>
          <a:p>
            <a:pPr marL="457200" lvl="0" indent="-342900" algn="l" rtl="0">
              <a:lnSpc>
                <a:spcPct val="90000"/>
              </a:lnSpc>
              <a:spcBef>
                <a:spcPts val="1000"/>
              </a:spcBef>
              <a:spcAft>
                <a:spcPts val="0"/>
              </a:spcAft>
              <a:buSzPts val="1800"/>
              <a:buNone/>
            </a:pPr>
            <a:r>
              <a:rPr lang="en-US" sz="1700"/>
              <a:t>                 </a:t>
            </a:r>
            <a:r>
              <a:rPr lang="en-US" sz="1800" i="1"/>
              <a:t>ρ</a:t>
            </a:r>
            <a:r>
              <a:rPr lang="en-US" sz="1800" i="1" baseline="-25000"/>
              <a:t>x(A1,A2, .. An) </a:t>
            </a:r>
            <a:r>
              <a:rPr lang="en-US" sz="1700"/>
              <a:t>(</a:t>
            </a:r>
            <a:r>
              <a:rPr lang="en-US" sz="1700" i="1"/>
              <a:t>E</a:t>
            </a:r>
            <a:r>
              <a:rPr lang="en-US" sz="1700"/>
              <a:t>)</a:t>
            </a:r>
            <a:endParaRPr sz="1700"/>
          </a:p>
          <a:p>
            <a:pPr marL="114300" lvl="0" indent="0" algn="l" rtl="0">
              <a:lnSpc>
                <a:spcPct val="90000"/>
              </a:lnSpc>
              <a:spcBef>
                <a:spcPts val="1000"/>
              </a:spcBef>
              <a:spcAft>
                <a:spcPts val="0"/>
              </a:spcAft>
              <a:buSzPts val="1800"/>
              <a:buNone/>
            </a:pPr>
            <a:endParaRPr sz="1800"/>
          </a:p>
        </p:txBody>
      </p:sp>
      <p:sp>
        <p:nvSpPr>
          <p:cNvPr id="192" name="Google Shape;192;p18"/>
          <p:cNvSpPr/>
          <p:nvPr/>
        </p:nvSpPr>
        <p:spPr>
          <a:xfrm>
            <a:off x="0" y="17252"/>
            <a:ext cx="1100730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FF0000"/>
                </a:solidFill>
                <a:latin typeface="Balthazar"/>
                <a:ea typeface="Balthazar"/>
                <a:cs typeface="Balthazar"/>
                <a:sym typeface="Balthazar"/>
              </a:rPr>
              <a:t>RENAME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9"/>
          <p:cNvSpPr txBox="1">
            <a:spLocks noGrp="1"/>
          </p:cNvSpPr>
          <p:nvPr>
            <p:ph type="body" idx="1"/>
          </p:nvPr>
        </p:nvSpPr>
        <p:spPr>
          <a:xfrm>
            <a:off x="207034" y="1043796"/>
            <a:ext cx="10515600" cy="4261449"/>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Clr>
                <a:schemeClr val="dk1"/>
              </a:buClr>
              <a:buSzPts val="1800"/>
              <a:buChar char="•"/>
            </a:pPr>
            <a:r>
              <a:rPr lang="en-US" sz="2000">
                <a:solidFill>
                  <a:srgbClr val="0000FF"/>
                </a:solidFill>
                <a:latin typeface="Bookman Old Style"/>
                <a:ea typeface="Bookman Old Style"/>
                <a:cs typeface="Bookman Old Style"/>
                <a:sym typeface="Bookman Old Style"/>
              </a:rPr>
              <a:t>Procedural versus non-procedural, or declarative</a:t>
            </a:r>
            <a:endParaRPr/>
          </a:p>
          <a:p>
            <a:pPr marL="457200" lvl="0" indent="-342900" algn="l" rtl="0">
              <a:lnSpc>
                <a:spcPct val="90000"/>
              </a:lnSpc>
              <a:spcBef>
                <a:spcPts val="1000"/>
              </a:spcBef>
              <a:spcAft>
                <a:spcPts val="0"/>
              </a:spcAft>
              <a:buClr>
                <a:schemeClr val="dk1"/>
              </a:buClr>
              <a:buSzPts val="1800"/>
              <a:buChar char="•"/>
            </a:pPr>
            <a:r>
              <a:rPr lang="en-US" sz="2000">
                <a:solidFill>
                  <a:srgbClr val="0000FF"/>
                </a:solidFill>
                <a:latin typeface="Bookman Old Style"/>
                <a:ea typeface="Bookman Old Style"/>
                <a:cs typeface="Bookman Old Style"/>
                <a:sym typeface="Bookman Old Style"/>
              </a:rPr>
              <a:t>“Pure” languages:</a:t>
            </a:r>
            <a:endParaRPr/>
          </a:p>
          <a:p>
            <a:pPr marL="914400" lvl="1" indent="-342900" algn="l" rtl="0">
              <a:lnSpc>
                <a:spcPct val="90000"/>
              </a:lnSpc>
              <a:spcBef>
                <a:spcPts val="500"/>
              </a:spcBef>
              <a:spcAft>
                <a:spcPts val="0"/>
              </a:spcAft>
              <a:buSzPts val="1800"/>
              <a:buChar char="•"/>
            </a:pPr>
            <a:r>
              <a:rPr lang="en-US" sz="2000">
                <a:solidFill>
                  <a:srgbClr val="0000FF"/>
                </a:solidFill>
                <a:latin typeface="Bookman Old Style"/>
                <a:ea typeface="Bookman Old Style"/>
                <a:cs typeface="Bookman Old Style"/>
                <a:sym typeface="Bookman Old Style"/>
              </a:rPr>
              <a:t>Relational algebra</a:t>
            </a:r>
            <a:endParaRPr/>
          </a:p>
          <a:p>
            <a:pPr marL="914400" lvl="1" indent="-342900" algn="l" rtl="0">
              <a:lnSpc>
                <a:spcPct val="90000"/>
              </a:lnSpc>
              <a:spcBef>
                <a:spcPts val="500"/>
              </a:spcBef>
              <a:spcAft>
                <a:spcPts val="0"/>
              </a:spcAft>
              <a:buSzPts val="1800"/>
              <a:buChar char="•"/>
            </a:pPr>
            <a:r>
              <a:rPr lang="en-US" sz="2000" b="1">
                <a:solidFill>
                  <a:srgbClr val="FF0000"/>
                </a:solidFill>
                <a:latin typeface="Bookman Old Style"/>
                <a:ea typeface="Bookman Old Style"/>
                <a:cs typeface="Bookman Old Style"/>
                <a:sym typeface="Bookman Old Style"/>
              </a:rPr>
              <a:t>Tuple relational calculus</a:t>
            </a:r>
            <a:endParaRPr/>
          </a:p>
          <a:p>
            <a:pPr marL="914400" lvl="1" indent="-342900" algn="l" rtl="0">
              <a:lnSpc>
                <a:spcPct val="90000"/>
              </a:lnSpc>
              <a:spcBef>
                <a:spcPts val="500"/>
              </a:spcBef>
              <a:spcAft>
                <a:spcPts val="0"/>
              </a:spcAft>
              <a:buSzPts val="1800"/>
              <a:buChar char="•"/>
            </a:pPr>
            <a:r>
              <a:rPr lang="en-US" sz="2000">
                <a:solidFill>
                  <a:srgbClr val="0000FF"/>
                </a:solidFill>
                <a:latin typeface="Bookman Old Style"/>
                <a:ea typeface="Bookman Old Style"/>
                <a:cs typeface="Bookman Old Style"/>
                <a:sym typeface="Bookman Old Style"/>
              </a:rPr>
              <a:t>Domain relational calculus</a:t>
            </a:r>
            <a:endParaRPr/>
          </a:p>
        </p:txBody>
      </p:sp>
      <p:sp>
        <p:nvSpPr>
          <p:cNvPr id="198" name="Google Shape;198;p19"/>
          <p:cNvSpPr/>
          <p:nvPr/>
        </p:nvSpPr>
        <p:spPr>
          <a:xfrm>
            <a:off x="0" y="17252"/>
            <a:ext cx="1100730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FF0000"/>
                </a:solidFill>
                <a:latin typeface="Balthazar"/>
                <a:ea typeface="Balthazar"/>
                <a:cs typeface="Balthazar"/>
                <a:sym typeface="Balthazar"/>
              </a:rPr>
              <a:t>INTRODUCTION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1AC5E-6C49-35F2-8618-2BDD0B61F6B3}"/>
              </a:ext>
            </a:extLst>
          </p:cNvPr>
          <p:cNvSpPr>
            <a:spLocks noGrp="1"/>
          </p:cNvSpPr>
          <p:nvPr>
            <p:ph type="ctrTitle"/>
          </p:nvPr>
        </p:nvSpPr>
        <p:spPr>
          <a:xfrm>
            <a:off x="326571" y="217715"/>
            <a:ext cx="10101943" cy="470579"/>
          </a:xfrm>
        </p:spPr>
        <p:txBody>
          <a:bodyPr>
            <a:normAutofit fontScale="90000"/>
          </a:bodyPr>
          <a:lstStyle/>
          <a:p>
            <a:pPr algn="l"/>
            <a:r>
              <a:rPr lang="en-US" sz="3600" b="1" dirty="0"/>
              <a:t>TABLE OF CONTENT</a:t>
            </a:r>
            <a:endParaRPr lang="en-IN" sz="3600" b="1" dirty="0"/>
          </a:p>
        </p:txBody>
      </p:sp>
      <p:sp>
        <p:nvSpPr>
          <p:cNvPr id="3" name="Subtitle 2">
            <a:extLst>
              <a:ext uri="{FF2B5EF4-FFF2-40B4-BE49-F238E27FC236}">
                <a16:creationId xmlns:a16="http://schemas.microsoft.com/office/drawing/2014/main" id="{CEA260B4-4853-4EE9-917C-3D0A8644FA14}"/>
              </a:ext>
            </a:extLst>
          </p:cNvPr>
          <p:cNvSpPr>
            <a:spLocks noGrp="1"/>
          </p:cNvSpPr>
          <p:nvPr>
            <p:ph type="subTitle" idx="1"/>
          </p:nvPr>
        </p:nvSpPr>
        <p:spPr>
          <a:xfrm>
            <a:off x="119740" y="594972"/>
            <a:ext cx="10831287" cy="5668055"/>
          </a:xfrm>
        </p:spPr>
        <p:txBody>
          <a:bodyPr>
            <a:noAutofit/>
          </a:bodyPr>
          <a:lstStyle/>
          <a:p>
            <a:pPr algn="l">
              <a:lnSpc>
                <a:spcPct val="150000"/>
              </a:lnSpc>
              <a:buFont typeface="Wingdings" panose="05000000000000000000" pitchFamily="2" charset="2"/>
              <a:buChar char="Ø"/>
            </a:pPr>
            <a:r>
              <a:rPr lang="en-US" sz="900" b="1" dirty="0">
                <a:latin typeface="Times New Roman" panose="02020603050405020304" pitchFamily="18" charset="0"/>
                <a:cs typeface="Times New Roman" panose="02020603050405020304" pitchFamily="18" charset="0"/>
              </a:rPr>
              <a:t>RELATIONAL ALGEBRA</a:t>
            </a:r>
          </a:p>
          <a:p>
            <a:pPr algn="l">
              <a:lnSpc>
                <a:spcPct val="150000"/>
              </a:lnSpc>
              <a:buFont typeface="Wingdings" panose="05000000000000000000" pitchFamily="2" charset="2"/>
              <a:buChar char="Ø"/>
            </a:pPr>
            <a:r>
              <a:rPr lang="en-US" sz="900" b="1" dirty="0">
                <a:latin typeface="Times New Roman" panose="02020603050405020304" pitchFamily="18" charset="0"/>
                <a:cs typeface="Times New Roman" panose="02020603050405020304" pitchFamily="18" charset="0"/>
              </a:rPr>
              <a:t>RELATIONAL CALCULUS</a:t>
            </a:r>
          </a:p>
          <a:p>
            <a:pPr marL="533400" lvl="1" indent="0" algn="l">
              <a:lnSpc>
                <a:spcPct val="150000"/>
              </a:lnSpc>
            </a:pPr>
            <a:r>
              <a:rPr lang="en-US" sz="900" dirty="0">
                <a:latin typeface="Times New Roman" panose="02020603050405020304" pitchFamily="18" charset="0"/>
                <a:cs typeface="Times New Roman" panose="02020603050405020304" pitchFamily="18" charset="0"/>
              </a:rPr>
              <a:t>TUPLE RELATIONAL CALCULUS</a:t>
            </a:r>
          </a:p>
          <a:p>
            <a:pPr marL="533400" lvl="1" indent="0" algn="l">
              <a:lnSpc>
                <a:spcPct val="150000"/>
              </a:lnSpc>
            </a:pPr>
            <a:r>
              <a:rPr lang="en-US" sz="900" dirty="0">
                <a:latin typeface="Times New Roman" panose="02020603050405020304" pitchFamily="18" charset="0"/>
                <a:cs typeface="Times New Roman" panose="02020603050405020304" pitchFamily="18" charset="0"/>
              </a:rPr>
              <a:t>DOMAIN RELATIONAL CALCULUS</a:t>
            </a:r>
          </a:p>
          <a:p>
            <a:pPr algn="l">
              <a:lnSpc>
                <a:spcPct val="150000"/>
              </a:lnSpc>
              <a:buFont typeface="Wingdings" panose="05000000000000000000" pitchFamily="2" charset="2"/>
              <a:buChar char="Ø"/>
            </a:pPr>
            <a:r>
              <a:rPr lang="en-US" sz="900" dirty="0">
                <a:latin typeface="Times New Roman" panose="02020603050405020304" pitchFamily="18" charset="0"/>
                <a:cs typeface="Times New Roman" panose="02020603050405020304" pitchFamily="18" charset="0"/>
              </a:rPr>
              <a:t>PITFALLS IN RELATIONAL DATABASE</a:t>
            </a:r>
          </a:p>
          <a:p>
            <a:pPr algn="l">
              <a:lnSpc>
                <a:spcPct val="150000"/>
              </a:lnSpc>
              <a:buFont typeface="Wingdings" panose="05000000000000000000" pitchFamily="2" charset="2"/>
              <a:buChar char="Ø"/>
            </a:pPr>
            <a:r>
              <a:rPr lang="en-US" sz="900" dirty="0">
                <a:latin typeface="Times New Roman" panose="02020603050405020304" pitchFamily="18" charset="0"/>
                <a:cs typeface="Times New Roman" panose="02020603050405020304" pitchFamily="18" charset="0"/>
              </a:rPr>
              <a:t> DECOMPOSING BAD SCHEMA</a:t>
            </a:r>
          </a:p>
          <a:p>
            <a:pPr algn="l">
              <a:lnSpc>
                <a:spcPct val="150000"/>
              </a:lnSpc>
              <a:buFont typeface="Wingdings" panose="05000000000000000000" pitchFamily="2" charset="2"/>
              <a:buChar char="Ø"/>
            </a:pPr>
            <a:r>
              <a:rPr lang="en-US" sz="900" dirty="0">
                <a:latin typeface="Times New Roman" panose="02020603050405020304" pitchFamily="18" charset="0"/>
                <a:cs typeface="Times New Roman" panose="02020603050405020304" pitchFamily="18" charset="0"/>
              </a:rPr>
              <a:t> </a:t>
            </a:r>
            <a:r>
              <a:rPr lang="en-US" sz="900" b="1" dirty="0">
                <a:latin typeface="Times New Roman" panose="02020603050405020304" pitchFamily="18" charset="0"/>
                <a:cs typeface="Times New Roman" panose="02020603050405020304" pitchFamily="18" charset="0"/>
              </a:rPr>
              <a:t>FUNCTIONAL DEPENDENCY</a:t>
            </a:r>
          </a:p>
          <a:p>
            <a:pPr marL="990600" lvl="2" indent="0" algn="l">
              <a:lnSpc>
                <a:spcPct val="150000"/>
              </a:lnSpc>
            </a:pPr>
            <a:r>
              <a:rPr lang="en-US" sz="900" dirty="0">
                <a:latin typeface="Times New Roman" panose="02020603050405020304" pitchFamily="18" charset="0"/>
                <a:cs typeface="Times New Roman" panose="02020603050405020304" pitchFamily="18" charset="0"/>
              </a:rPr>
              <a:t> DEFINITION</a:t>
            </a:r>
          </a:p>
          <a:p>
            <a:pPr marL="990600" lvl="2" indent="0" algn="l">
              <a:lnSpc>
                <a:spcPct val="150000"/>
              </a:lnSpc>
            </a:pPr>
            <a:r>
              <a:rPr lang="en-US" sz="900" dirty="0">
                <a:latin typeface="Times New Roman" panose="02020603050405020304" pitchFamily="18" charset="0"/>
                <a:cs typeface="Times New Roman" panose="02020603050405020304" pitchFamily="18" charset="0"/>
              </a:rPr>
              <a:t>TRIVIAL, NON TRIVIAL FD</a:t>
            </a:r>
          </a:p>
          <a:p>
            <a:pPr marL="990600" lvl="2" indent="0" algn="l" defTabSz="179388">
              <a:lnSpc>
                <a:spcPct val="150000"/>
              </a:lnSpc>
              <a:tabLst>
                <a:tab pos="0" algn="l"/>
              </a:tabLst>
            </a:pPr>
            <a:r>
              <a:rPr lang="en-US" sz="900" dirty="0">
                <a:latin typeface="Times New Roman" panose="02020603050405020304" pitchFamily="18" charset="0"/>
                <a:cs typeface="Times New Roman" panose="02020603050405020304" pitchFamily="18" charset="0"/>
              </a:rPr>
              <a:t>CLOSURE OF FD SET </a:t>
            </a:r>
          </a:p>
          <a:p>
            <a:pPr marL="990600" lvl="2" indent="0" algn="l" defTabSz="179388">
              <a:lnSpc>
                <a:spcPct val="150000"/>
              </a:lnSpc>
              <a:tabLst>
                <a:tab pos="0" algn="l"/>
              </a:tabLst>
            </a:pPr>
            <a:r>
              <a:rPr lang="en-US" sz="900" dirty="0">
                <a:latin typeface="Times New Roman" panose="02020603050405020304" pitchFamily="18" charset="0"/>
                <a:cs typeface="Times New Roman" panose="02020603050405020304" pitchFamily="18" charset="0"/>
              </a:rPr>
              <a:t>CLOSURE OF ATTRIBUTES</a:t>
            </a:r>
          </a:p>
          <a:p>
            <a:pPr marL="990600" lvl="2" indent="0" algn="l" defTabSz="179388">
              <a:lnSpc>
                <a:spcPct val="150000"/>
              </a:lnSpc>
              <a:tabLst>
                <a:tab pos="0" algn="l"/>
              </a:tabLst>
            </a:pPr>
            <a:r>
              <a:rPr lang="en-US" sz="900" dirty="0">
                <a:latin typeface="Times New Roman" panose="02020603050405020304" pitchFamily="18" charset="0"/>
                <a:cs typeface="Times New Roman" panose="02020603050405020304" pitchFamily="18" charset="0"/>
              </a:rPr>
              <a:t>IRREDUCIBLE SET OF FD/Minimal Cover</a:t>
            </a:r>
          </a:p>
          <a:p>
            <a:pPr marL="990600" lvl="2" indent="0" algn="l" defTabSz="179388">
              <a:lnSpc>
                <a:spcPct val="150000"/>
              </a:lnSpc>
              <a:tabLst>
                <a:tab pos="0" algn="l"/>
              </a:tabLst>
            </a:pPr>
            <a:r>
              <a:rPr lang="en-US" sz="900" dirty="0">
                <a:latin typeface="Times New Roman" panose="02020603050405020304" pitchFamily="18" charset="0"/>
                <a:cs typeface="Times New Roman" panose="02020603050405020304" pitchFamily="18" charset="0"/>
              </a:rPr>
              <a:t>Decomposing using FD</a:t>
            </a:r>
          </a:p>
          <a:p>
            <a:pPr marL="990600" lvl="2" indent="0" algn="l" defTabSz="179388">
              <a:lnSpc>
                <a:spcPct val="150000"/>
              </a:lnSpc>
              <a:tabLst>
                <a:tab pos="0" algn="l"/>
              </a:tabLst>
            </a:pPr>
            <a:r>
              <a:rPr lang="en-US" sz="900" dirty="0">
                <a:latin typeface="Times New Roman" panose="02020603050405020304" pitchFamily="18" charset="0"/>
                <a:cs typeface="Times New Roman" panose="02020603050405020304" pitchFamily="18" charset="0"/>
              </a:rPr>
              <a:t>Dependency preservation</a:t>
            </a:r>
          </a:p>
          <a:p>
            <a:pPr marL="285750" lvl="2" indent="-285750" algn="l" defTabSz="179388">
              <a:lnSpc>
                <a:spcPct val="150000"/>
              </a:lnSpc>
              <a:buFont typeface="Wingdings" panose="05000000000000000000" pitchFamily="2" charset="2"/>
              <a:buChar char="Ø"/>
              <a:tabLst>
                <a:tab pos="0" algn="l"/>
              </a:tabLst>
            </a:pPr>
            <a:r>
              <a:rPr lang="en-US" sz="900" b="1" dirty="0">
                <a:latin typeface="Times New Roman" panose="02020603050405020304" pitchFamily="18" charset="0"/>
                <a:cs typeface="Times New Roman" panose="02020603050405020304" pitchFamily="18" charset="0"/>
              </a:rPr>
              <a:t>NORMALIZATION</a:t>
            </a:r>
          </a:p>
          <a:p>
            <a:pPr marL="0" lvl="2" indent="0" algn="l" defTabSz="179388">
              <a:lnSpc>
                <a:spcPct val="150000"/>
              </a:lnSpc>
              <a:tabLst>
                <a:tab pos="0" algn="l"/>
              </a:tabLst>
            </a:pPr>
            <a:r>
              <a:rPr lang="en-US" sz="900" dirty="0">
                <a:latin typeface="Times New Roman" panose="02020603050405020304" pitchFamily="18" charset="0"/>
                <a:cs typeface="Times New Roman" panose="02020603050405020304" pitchFamily="18" charset="0"/>
              </a:rPr>
              <a:t>			ANAMOLIES</a:t>
            </a:r>
          </a:p>
          <a:p>
            <a:pPr marL="457200" lvl="3" indent="0" algn="l" defTabSz="179388">
              <a:lnSpc>
                <a:spcPct val="150000"/>
              </a:lnSpc>
              <a:tabLst>
                <a:tab pos="1436688" algn="l"/>
              </a:tabLst>
            </a:pPr>
            <a:r>
              <a:rPr lang="en-US" sz="900" dirty="0">
                <a:latin typeface="Times New Roman" panose="02020603050405020304" pitchFamily="18" charset="0"/>
                <a:cs typeface="Times New Roman" panose="02020603050405020304" pitchFamily="18" charset="0"/>
              </a:rPr>
              <a:t>1NF</a:t>
            </a:r>
          </a:p>
          <a:p>
            <a:pPr marL="457200" lvl="3" indent="0" algn="l" defTabSz="179388">
              <a:lnSpc>
                <a:spcPct val="150000"/>
              </a:lnSpc>
              <a:tabLst>
                <a:tab pos="1436688" algn="l"/>
              </a:tabLst>
            </a:pPr>
            <a:r>
              <a:rPr lang="en-US" sz="900" dirty="0">
                <a:latin typeface="Times New Roman" panose="02020603050405020304" pitchFamily="18" charset="0"/>
                <a:cs typeface="Times New Roman" panose="02020603050405020304" pitchFamily="18" charset="0"/>
              </a:rPr>
              <a:t>2NF</a:t>
            </a:r>
          </a:p>
          <a:p>
            <a:pPr marL="457200" lvl="3" indent="0" algn="l" defTabSz="179388">
              <a:lnSpc>
                <a:spcPct val="150000"/>
              </a:lnSpc>
              <a:tabLst>
                <a:tab pos="1436688" algn="l"/>
              </a:tabLst>
            </a:pPr>
            <a:r>
              <a:rPr lang="en-US" sz="900" dirty="0">
                <a:latin typeface="Times New Roman" panose="02020603050405020304" pitchFamily="18" charset="0"/>
                <a:cs typeface="Times New Roman" panose="02020603050405020304" pitchFamily="18" charset="0"/>
              </a:rPr>
              <a:t>3NF</a:t>
            </a:r>
          </a:p>
          <a:p>
            <a:pPr marL="457200" lvl="3" indent="0" algn="l" defTabSz="179388">
              <a:lnSpc>
                <a:spcPct val="150000"/>
              </a:lnSpc>
              <a:tabLst>
                <a:tab pos="1436688" algn="l"/>
              </a:tabLst>
            </a:pPr>
            <a:r>
              <a:rPr lang="en-US" sz="900" dirty="0">
                <a:latin typeface="Times New Roman" panose="02020603050405020304" pitchFamily="18" charset="0"/>
                <a:cs typeface="Times New Roman" panose="02020603050405020304" pitchFamily="18" charset="0"/>
              </a:rPr>
              <a:t>BCNF</a:t>
            </a:r>
          </a:p>
          <a:p>
            <a:pPr marL="457200" lvl="3" indent="0" algn="l" defTabSz="179388">
              <a:lnSpc>
                <a:spcPct val="150000"/>
              </a:lnSpc>
              <a:tabLst>
                <a:tab pos="1436688" algn="l"/>
              </a:tabLst>
            </a:pPr>
            <a:r>
              <a:rPr lang="en-US" sz="900" dirty="0">
                <a:latin typeface="Times New Roman" panose="02020603050405020304" pitchFamily="18" charset="0"/>
                <a:cs typeface="Times New Roman" panose="02020603050405020304" pitchFamily="18" charset="0"/>
              </a:rPr>
              <a:t>Multi- valued dependency,4NF</a:t>
            </a:r>
          </a:p>
          <a:p>
            <a:pPr marL="457200" lvl="3" indent="0" algn="l" defTabSz="179388">
              <a:lnSpc>
                <a:spcPct val="150000"/>
              </a:lnSpc>
              <a:tabLst>
                <a:tab pos="1436688" algn="l"/>
              </a:tabLst>
            </a:pPr>
            <a:r>
              <a:rPr lang="en-US" sz="900" dirty="0">
                <a:latin typeface="Times New Roman" panose="02020603050405020304" pitchFamily="18" charset="0"/>
                <a:cs typeface="Times New Roman" panose="02020603050405020304" pitchFamily="18" charset="0"/>
              </a:rPr>
              <a:t>Join dependency and 5 NF</a:t>
            </a:r>
          </a:p>
          <a:p>
            <a:pPr marL="990600" lvl="2" indent="0" algn="l" defTabSz="179388">
              <a:lnSpc>
                <a:spcPct val="150000"/>
              </a:lnSpc>
              <a:tabLst>
                <a:tab pos="0" algn="l"/>
              </a:tabLst>
            </a:pPr>
            <a:endParaRPr lang="en-US" sz="900" dirty="0">
              <a:latin typeface="Times New Roman" panose="02020603050405020304" pitchFamily="18" charset="0"/>
              <a:cs typeface="Times New Roman" panose="02020603050405020304" pitchFamily="18" charset="0"/>
            </a:endParaRPr>
          </a:p>
          <a:p>
            <a:pPr marL="446088" lvl="2" indent="0" algn="l" defTabSz="179388">
              <a:lnSpc>
                <a:spcPct val="150000"/>
              </a:lnSpc>
              <a:tabLst>
                <a:tab pos="0" algn="l"/>
              </a:tabLst>
            </a:pPr>
            <a:endParaRPr lang="en-US" sz="900" dirty="0">
              <a:latin typeface="Times New Roman" panose="02020603050405020304" pitchFamily="18" charset="0"/>
              <a:cs typeface="Times New Roman" panose="02020603050405020304" pitchFamily="18" charset="0"/>
            </a:endParaRPr>
          </a:p>
          <a:p>
            <a:pPr marL="533400" lvl="1" indent="0" algn="l"/>
            <a:endParaRPr lang="en-IN" sz="9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BB3EDFA-562D-E380-31C0-5B607B27CB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782738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0"/>
          <p:cNvSpPr txBox="1">
            <a:spLocks noGrp="1"/>
          </p:cNvSpPr>
          <p:nvPr>
            <p:ph type="body" idx="1"/>
          </p:nvPr>
        </p:nvSpPr>
        <p:spPr>
          <a:xfrm>
            <a:off x="207034" y="1043796"/>
            <a:ext cx="10515600" cy="4261449"/>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US" sz="2000">
                <a:solidFill>
                  <a:srgbClr val="0000FF"/>
                </a:solidFill>
                <a:latin typeface="Bookman Old Style"/>
                <a:ea typeface="Bookman Old Style"/>
                <a:cs typeface="Bookman Old Style"/>
                <a:sym typeface="Bookman Old Style"/>
              </a:rPr>
              <a:t>A nonprocedural query language, where each query is of the form</a:t>
            </a:r>
            <a:endParaRPr/>
          </a:p>
          <a:p>
            <a:pPr marL="457200" lvl="0" indent="-342900" algn="l" rtl="0">
              <a:lnSpc>
                <a:spcPct val="90000"/>
              </a:lnSpc>
              <a:spcBef>
                <a:spcPts val="1000"/>
              </a:spcBef>
              <a:spcAft>
                <a:spcPts val="0"/>
              </a:spcAft>
              <a:buSzPts val="1800"/>
              <a:buFont typeface="Arial"/>
              <a:buNone/>
            </a:pPr>
            <a:r>
              <a:rPr lang="en-US" sz="2000">
                <a:solidFill>
                  <a:srgbClr val="0000FF"/>
                </a:solidFill>
                <a:latin typeface="Bookman Old Style"/>
                <a:ea typeface="Bookman Old Style"/>
                <a:cs typeface="Bookman Old Style"/>
                <a:sym typeface="Bookman Old Style"/>
              </a:rPr>
              <a:t>		{t | P (t ) }</a:t>
            </a:r>
            <a:endParaRPr/>
          </a:p>
          <a:p>
            <a:pPr marL="457200" lvl="0" indent="-342900" algn="l" rtl="0">
              <a:lnSpc>
                <a:spcPct val="90000"/>
              </a:lnSpc>
              <a:spcBef>
                <a:spcPts val="1000"/>
              </a:spcBef>
              <a:spcAft>
                <a:spcPts val="0"/>
              </a:spcAft>
              <a:buSzPts val="1800"/>
              <a:buChar char="•"/>
            </a:pPr>
            <a:r>
              <a:rPr lang="en-US" sz="2000">
                <a:solidFill>
                  <a:srgbClr val="0000FF"/>
                </a:solidFill>
                <a:latin typeface="Bookman Old Style"/>
                <a:ea typeface="Bookman Old Style"/>
                <a:cs typeface="Bookman Old Style"/>
                <a:sym typeface="Bookman Old Style"/>
              </a:rPr>
              <a:t>It is the set of all tuples t such that predicate P is true for t</a:t>
            </a:r>
            <a:endParaRPr/>
          </a:p>
          <a:p>
            <a:pPr marL="457200" lvl="0" indent="-342900" algn="l" rtl="0">
              <a:lnSpc>
                <a:spcPct val="90000"/>
              </a:lnSpc>
              <a:spcBef>
                <a:spcPts val="1000"/>
              </a:spcBef>
              <a:spcAft>
                <a:spcPts val="0"/>
              </a:spcAft>
              <a:buSzPts val="1800"/>
              <a:buChar char="•"/>
            </a:pPr>
            <a:r>
              <a:rPr lang="en-US" sz="2000">
                <a:solidFill>
                  <a:srgbClr val="0000FF"/>
                </a:solidFill>
                <a:latin typeface="Bookman Old Style"/>
                <a:ea typeface="Bookman Old Style"/>
                <a:cs typeface="Bookman Old Style"/>
                <a:sym typeface="Bookman Old Style"/>
              </a:rPr>
              <a:t>t is a tuple variable</a:t>
            </a:r>
            <a:endParaRPr/>
          </a:p>
          <a:p>
            <a:pPr marL="457200" lvl="0" indent="-342900" algn="l" rtl="0">
              <a:lnSpc>
                <a:spcPct val="90000"/>
              </a:lnSpc>
              <a:spcBef>
                <a:spcPts val="1000"/>
              </a:spcBef>
              <a:spcAft>
                <a:spcPts val="0"/>
              </a:spcAft>
              <a:buSzPts val="1800"/>
              <a:buChar char="•"/>
            </a:pPr>
            <a:r>
              <a:rPr lang="en-US" sz="2000">
                <a:solidFill>
                  <a:srgbClr val="0000FF"/>
                </a:solidFill>
                <a:latin typeface="Bookman Old Style"/>
                <a:ea typeface="Bookman Old Style"/>
                <a:cs typeface="Bookman Old Style"/>
                <a:sym typeface="Bookman Old Style"/>
              </a:rPr>
              <a:t>t [A ] denotes the value of tuple t on attribute A</a:t>
            </a:r>
            <a:endParaRPr/>
          </a:p>
          <a:p>
            <a:pPr marL="457200" lvl="0" indent="-342900" algn="l" rtl="0">
              <a:lnSpc>
                <a:spcPct val="90000"/>
              </a:lnSpc>
              <a:spcBef>
                <a:spcPts val="1000"/>
              </a:spcBef>
              <a:spcAft>
                <a:spcPts val="0"/>
              </a:spcAft>
              <a:buSzPts val="1800"/>
              <a:buChar char="•"/>
            </a:pPr>
            <a:r>
              <a:rPr lang="en-US" sz="2000">
                <a:solidFill>
                  <a:srgbClr val="0000FF"/>
                </a:solidFill>
                <a:latin typeface="Bookman Old Style"/>
                <a:ea typeface="Bookman Old Style"/>
                <a:cs typeface="Bookman Old Style"/>
                <a:sym typeface="Bookman Old Style"/>
              </a:rPr>
              <a:t>t ∈ r denotes that tuple t is in relation r</a:t>
            </a:r>
            <a:endParaRPr/>
          </a:p>
          <a:p>
            <a:pPr marL="457200" lvl="0" indent="-342900" algn="l" rtl="0">
              <a:lnSpc>
                <a:spcPct val="90000"/>
              </a:lnSpc>
              <a:spcBef>
                <a:spcPts val="1000"/>
              </a:spcBef>
              <a:spcAft>
                <a:spcPts val="0"/>
              </a:spcAft>
              <a:buSzPts val="1800"/>
              <a:buChar char="•"/>
            </a:pPr>
            <a:r>
              <a:rPr lang="en-US" sz="2000">
                <a:solidFill>
                  <a:srgbClr val="0000FF"/>
                </a:solidFill>
                <a:latin typeface="Bookman Old Style"/>
                <a:ea typeface="Bookman Old Style"/>
                <a:cs typeface="Bookman Old Style"/>
                <a:sym typeface="Bookman Old Style"/>
              </a:rPr>
              <a:t>P  is a formula similar to that of the predicate calculus</a:t>
            </a:r>
            <a:endParaRPr sz="2000">
              <a:solidFill>
                <a:srgbClr val="0000FF"/>
              </a:solidFill>
              <a:latin typeface="Bookman Old Style"/>
              <a:ea typeface="Bookman Old Style"/>
              <a:cs typeface="Bookman Old Style"/>
              <a:sym typeface="Bookman Old Style"/>
            </a:endParaRPr>
          </a:p>
        </p:txBody>
      </p:sp>
      <p:sp>
        <p:nvSpPr>
          <p:cNvPr id="204" name="Google Shape;204;p20"/>
          <p:cNvSpPr/>
          <p:nvPr/>
        </p:nvSpPr>
        <p:spPr>
          <a:xfrm>
            <a:off x="0" y="17252"/>
            <a:ext cx="1100730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FF0000"/>
                </a:solidFill>
                <a:latin typeface="Balthazar"/>
                <a:ea typeface="Balthazar"/>
                <a:cs typeface="Balthazar"/>
                <a:sym typeface="Balthazar"/>
              </a:rPr>
              <a:t>TUPLE RELATIONAL CALCULUS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1"/>
          <p:cNvSpPr txBox="1">
            <a:spLocks noGrp="1"/>
          </p:cNvSpPr>
          <p:nvPr>
            <p:ph type="body" idx="1"/>
          </p:nvPr>
        </p:nvSpPr>
        <p:spPr>
          <a:xfrm>
            <a:off x="207034" y="1043796"/>
            <a:ext cx="10515600" cy="4261449"/>
          </a:xfrm>
          <a:prstGeom prst="rect">
            <a:avLst/>
          </a:prstGeom>
          <a:noFill/>
          <a:ln>
            <a:noFill/>
          </a:ln>
        </p:spPr>
        <p:txBody>
          <a:bodyPr spcFirstLastPara="1" wrap="square" lIns="91425" tIns="45700" rIns="91425" bIns="45700" anchor="t" anchorCtr="0">
            <a:normAutofit lnSpcReduction="10000"/>
          </a:bodyPr>
          <a:lstStyle/>
          <a:p>
            <a:pPr marL="457200" lvl="0" indent="-342900" algn="l" rtl="0">
              <a:lnSpc>
                <a:spcPct val="90000"/>
              </a:lnSpc>
              <a:spcBef>
                <a:spcPts val="1000"/>
              </a:spcBef>
              <a:spcAft>
                <a:spcPts val="0"/>
              </a:spcAft>
              <a:buClr>
                <a:schemeClr val="dk1"/>
              </a:buClr>
              <a:buSzPts val="1800"/>
              <a:buChar char="•"/>
            </a:pPr>
            <a:r>
              <a:rPr lang="en-US">
                <a:solidFill>
                  <a:srgbClr val="0070C0"/>
                </a:solidFill>
              </a:rPr>
              <a:t>Set of attributes and constants</a:t>
            </a:r>
            <a:endParaRPr/>
          </a:p>
          <a:p>
            <a:pPr marL="457200" lvl="0" indent="-342900" algn="l" rtl="0">
              <a:lnSpc>
                <a:spcPct val="90000"/>
              </a:lnSpc>
              <a:spcBef>
                <a:spcPts val="1000"/>
              </a:spcBef>
              <a:spcAft>
                <a:spcPts val="0"/>
              </a:spcAft>
              <a:buClr>
                <a:schemeClr val="dk1"/>
              </a:buClr>
              <a:buSzPts val="1800"/>
              <a:buChar char="•"/>
            </a:pPr>
            <a:r>
              <a:rPr lang="en-US">
                <a:solidFill>
                  <a:srgbClr val="0070C0"/>
                </a:solidFill>
              </a:rPr>
              <a:t>Set of comparison operators:  (e.g., &lt;, ≤, =, ≠, &gt;, ≥)</a:t>
            </a:r>
            <a:endParaRPr/>
          </a:p>
          <a:p>
            <a:pPr marL="457200" lvl="0" indent="-342900" algn="l" rtl="0">
              <a:lnSpc>
                <a:spcPct val="90000"/>
              </a:lnSpc>
              <a:spcBef>
                <a:spcPts val="1000"/>
              </a:spcBef>
              <a:spcAft>
                <a:spcPts val="0"/>
              </a:spcAft>
              <a:buClr>
                <a:schemeClr val="dk1"/>
              </a:buClr>
              <a:buSzPts val="1800"/>
              <a:buChar char="•"/>
            </a:pPr>
            <a:r>
              <a:rPr lang="en-US">
                <a:solidFill>
                  <a:srgbClr val="0070C0"/>
                </a:solidFill>
              </a:rPr>
              <a:t>Set of connectives:  and (∧), or (v)‚ not (¬)</a:t>
            </a:r>
            <a:endParaRPr/>
          </a:p>
          <a:p>
            <a:pPr marL="457200" lvl="0" indent="-342900" algn="l" rtl="0">
              <a:lnSpc>
                <a:spcPct val="90000"/>
              </a:lnSpc>
              <a:spcBef>
                <a:spcPts val="1000"/>
              </a:spcBef>
              <a:spcAft>
                <a:spcPts val="0"/>
              </a:spcAft>
              <a:buClr>
                <a:schemeClr val="dk1"/>
              </a:buClr>
              <a:buSzPts val="1800"/>
              <a:buChar char="•"/>
            </a:pPr>
            <a:r>
              <a:rPr lang="en-US">
                <a:solidFill>
                  <a:srgbClr val="0070C0"/>
                </a:solidFill>
              </a:rPr>
              <a:t>Implication (⇒): x ⇒ y, if x if true, then y is true</a:t>
            </a:r>
            <a:endParaRPr/>
          </a:p>
          <a:p>
            <a:pPr marL="0" lvl="0" indent="0" algn="l" rtl="0">
              <a:lnSpc>
                <a:spcPct val="90000"/>
              </a:lnSpc>
              <a:spcBef>
                <a:spcPts val="1000"/>
              </a:spcBef>
              <a:spcAft>
                <a:spcPts val="0"/>
              </a:spcAft>
              <a:buSzPts val="1800"/>
              <a:buNone/>
            </a:pPr>
            <a:r>
              <a:rPr lang="en-US" i="1">
                <a:solidFill>
                  <a:srgbClr val="0070C0"/>
                </a:solidFill>
              </a:rPr>
              <a:t>		x</a:t>
            </a:r>
            <a:r>
              <a:rPr lang="en-US">
                <a:solidFill>
                  <a:srgbClr val="0070C0"/>
                </a:solidFill>
              </a:rPr>
              <a:t> ⇒ </a:t>
            </a:r>
            <a:r>
              <a:rPr lang="en-US" i="1">
                <a:solidFill>
                  <a:srgbClr val="0070C0"/>
                </a:solidFill>
              </a:rPr>
              <a:t>y</a:t>
            </a:r>
            <a:r>
              <a:rPr lang="en-US">
                <a:solidFill>
                  <a:srgbClr val="0070C0"/>
                </a:solidFill>
              </a:rPr>
              <a:t> ≡ ¬</a:t>
            </a:r>
            <a:r>
              <a:rPr lang="en-US" i="1">
                <a:solidFill>
                  <a:srgbClr val="0070C0"/>
                </a:solidFill>
              </a:rPr>
              <a:t>x</a:t>
            </a:r>
            <a:r>
              <a:rPr lang="en-US">
                <a:solidFill>
                  <a:srgbClr val="0070C0"/>
                </a:solidFill>
              </a:rPr>
              <a:t> v </a:t>
            </a:r>
            <a:r>
              <a:rPr lang="en-US" i="1">
                <a:solidFill>
                  <a:srgbClr val="0070C0"/>
                </a:solidFill>
              </a:rPr>
              <a:t>y</a:t>
            </a:r>
            <a:endParaRPr/>
          </a:p>
          <a:p>
            <a:pPr marL="457200" lvl="0" indent="-342900" algn="l" rtl="0">
              <a:lnSpc>
                <a:spcPct val="90000"/>
              </a:lnSpc>
              <a:spcBef>
                <a:spcPts val="1000"/>
              </a:spcBef>
              <a:spcAft>
                <a:spcPts val="0"/>
              </a:spcAft>
              <a:buClr>
                <a:schemeClr val="dk1"/>
              </a:buClr>
              <a:buSzPts val="1800"/>
              <a:buChar char="•"/>
            </a:pPr>
            <a:r>
              <a:rPr lang="en-US">
                <a:solidFill>
                  <a:srgbClr val="0070C0"/>
                </a:solidFill>
              </a:rPr>
              <a:t>Set of quantifiers:</a:t>
            </a:r>
            <a:endParaRPr/>
          </a:p>
          <a:p>
            <a:pPr marL="914400" lvl="1" indent="-342900" algn="l" rtl="0">
              <a:lnSpc>
                <a:spcPct val="90000"/>
              </a:lnSpc>
              <a:spcBef>
                <a:spcPts val="500"/>
              </a:spcBef>
              <a:spcAft>
                <a:spcPts val="0"/>
              </a:spcAft>
              <a:buSzPts val="1800"/>
              <a:buChar char="•"/>
            </a:pPr>
            <a:r>
              <a:rPr lang="en-US">
                <a:solidFill>
                  <a:srgbClr val="0070C0"/>
                </a:solidFill>
              </a:rPr>
              <a:t>∃</a:t>
            </a:r>
            <a:r>
              <a:rPr lang="en-US" i="1">
                <a:solidFill>
                  <a:srgbClr val="0070C0"/>
                </a:solidFill>
              </a:rPr>
              <a:t> t </a:t>
            </a:r>
            <a:r>
              <a:rPr lang="en-US">
                <a:solidFill>
                  <a:srgbClr val="0070C0"/>
                </a:solidFill>
              </a:rPr>
              <a:t>∈</a:t>
            </a:r>
            <a:r>
              <a:rPr lang="en-US" i="1">
                <a:solidFill>
                  <a:srgbClr val="0070C0"/>
                </a:solidFill>
              </a:rPr>
              <a:t> r </a:t>
            </a:r>
            <a:r>
              <a:rPr lang="en-US">
                <a:solidFill>
                  <a:srgbClr val="0070C0"/>
                </a:solidFill>
              </a:rPr>
              <a:t>(</a:t>
            </a:r>
            <a:r>
              <a:rPr lang="en-US" i="1">
                <a:solidFill>
                  <a:srgbClr val="0070C0"/>
                </a:solidFill>
              </a:rPr>
              <a:t>Q </a:t>
            </a:r>
            <a:r>
              <a:rPr lang="en-US">
                <a:solidFill>
                  <a:srgbClr val="0070C0"/>
                </a:solidFill>
              </a:rPr>
              <a:t>(</a:t>
            </a:r>
            <a:r>
              <a:rPr lang="en-US" i="1">
                <a:solidFill>
                  <a:srgbClr val="0070C0"/>
                </a:solidFill>
              </a:rPr>
              <a:t>t </a:t>
            </a:r>
            <a:r>
              <a:rPr lang="en-US">
                <a:solidFill>
                  <a:srgbClr val="0070C0"/>
                </a:solidFill>
              </a:rPr>
              <a:t>))</a:t>
            </a:r>
            <a:r>
              <a:rPr lang="en-US" i="1">
                <a:solidFill>
                  <a:srgbClr val="0070C0"/>
                </a:solidFill>
              </a:rPr>
              <a:t> </a:t>
            </a:r>
            <a:r>
              <a:rPr lang="en-US">
                <a:solidFill>
                  <a:srgbClr val="0070C0"/>
                </a:solidFill>
              </a:rPr>
              <a:t>≡</a:t>
            </a:r>
            <a:r>
              <a:rPr lang="en-US" i="1">
                <a:solidFill>
                  <a:srgbClr val="0070C0"/>
                </a:solidFill>
              </a:rPr>
              <a:t> </a:t>
            </a:r>
            <a:r>
              <a:rPr lang="en-US">
                <a:solidFill>
                  <a:srgbClr val="0070C0"/>
                </a:solidFill>
              </a:rPr>
              <a:t>”there exists” a tuple in </a:t>
            </a:r>
            <a:r>
              <a:rPr lang="en-US" i="1">
                <a:solidFill>
                  <a:srgbClr val="0070C0"/>
                </a:solidFill>
              </a:rPr>
              <a:t>t</a:t>
            </a:r>
            <a:r>
              <a:rPr lang="en-US">
                <a:solidFill>
                  <a:srgbClr val="0070C0"/>
                </a:solidFill>
              </a:rPr>
              <a:t> in relation </a:t>
            </a:r>
            <a:r>
              <a:rPr lang="en-US" i="1">
                <a:solidFill>
                  <a:srgbClr val="0070C0"/>
                </a:solidFill>
              </a:rPr>
              <a:t>r</a:t>
            </a:r>
            <a:br>
              <a:rPr lang="en-US">
                <a:solidFill>
                  <a:srgbClr val="0070C0"/>
                </a:solidFill>
              </a:rPr>
            </a:br>
            <a:r>
              <a:rPr lang="en-US">
                <a:solidFill>
                  <a:srgbClr val="0070C0"/>
                </a:solidFill>
              </a:rPr>
              <a:t>                        such that predicate </a:t>
            </a:r>
            <a:r>
              <a:rPr lang="en-US" i="1">
                <a:solidFill>
                  <a:srgbClr val="0070C0"/>
                </a:solidFill>
              </a:rPr>
              <a:t>Q </a:t>
            </a:r>
            <a:r>
              <a:rPr lang="en-US">
                <a:solidFill>
                  <a:srgbClr val="0070C0"/>
                </a:solidFill>
              </a:rPr>
              <a:t>(</a:t>
            </a:r>
            <a:r>
              <a:rPr lang="en-US" i="1">
                <a:solidFill>
                  <a:srgbClr val="0070C0"/>
                </a:solidFill>
              </a:rPr>
              <a:t>t </a:t>
            </a:r>
            <a:r>
              <a:rPr lang="en-US">
                <a:solidFill>
                  <a:srgbClr val="0070C0"/>
                </a:solidFill>
              </a:rPr>
              <a:t>) is true</a:t>
            </a:r>
            <a:endParaRPr/>
          </a:p>
          <a:p>
            <a:pPr marL="914400" lvl="1" indent="-342900" algn="l" rtl="0">
              <a:lnSpc>
                <a:spcPct val="90000"/>
              </a:lnSpc>
              <a:spcBef>
                <a:spcPts val="500"/>
              </a:spcBef>
              <a:spcAft>
                <a:spcPts val="0"/>
              </a:spcAft>
              <a:buSzPts val="1800"/>
              <a:buChar char="•"/>
            </a:pPr>
            <a:r>
              <a:rPr lang="en-US">
                <a:solidFill>
                  <a:srgbClr val="0070C0"/>
                </a:solidFill>
              </a:rPr>
              <a:t>∀</a:t>
            </a:r>
            <a:r>
              <a:rPr lang="en-US" i="1">
                <a:solidFill>
                  <a:srgbClr val="0070C0"/>
                </a:solidFill>
              </a:rPr>
              <a:t>t </a:t>
            </a:r>
            <a:r>
              <a:rPr lang="en-US">
                <a:solidFill>
                  <a:srgbClr val="0070C0"/>
                </a:solidFill>
              </a:rPr>
              <a:t>∈ </a:t>
            </a:r>
            <a:r>
              <a:rPr lang="en-US" i="1">
                <a:solidFill>
                  <a:srgbClr val="0070C0"/>
                </a:solidFill>
              </a:rPr>
              <a:t>r</a:t>
            </a:r>
            <a:r>
              <a:rPr lang="en-US">
                <a:solidFill>
                  <a:srgbClr val="0070C0"/>
                </a:solidFill>
              </a:rPr>
              <a:t> (</a:t>
            </a:r>
            <a:r>
              <a:rPr lang="en-US" i="1">
                <a:solidFill>
                  <a:srgbClr val="0070C0"/>
                </a:solidFill>
              </a:rPr>
              <a:t>Q </a:t>
            </a:r>
            <a:r>
              <a:rPr lang="en-US">
                <a:solidFill>
                  <a:srgbClr val="0070C0"/>
                </a:solidFill>
              </a:rPr>
              <a:t>(</a:t>
            </a:r>
            <a:r>
              <a:rPr lang="en-US" i="1">
                <a:solidFill>
                  <a:srgbClr val="0070C0"/>
                </a:solidFill>
              </a:rPr>
              <a:t>t </a:t>
            </a:r>
            <a:r>
              <a:rPr lang="en-US">
                <a:solidFill>
                  <a:srgbClr val="0070C0"/>
                </a:solidFill>
              </a:rPr>
              <a:t>))  ≡ </a:t>
            </a:r>
            <a:r>
              <a:rPr lang="en-US" i="1">
                <a:solidFill>
                  <a:srgbClr val="0070C0"/>
                </a:solidFill>
              </a:rPr>
              <a:t>Q</a:t>
            </a:r>
            <a:r>
              <a:rPr lang="en-US">
                <a:solidFill>
                  <a:srgbClr val="0070C0"/>
                </a:solidFill>
              </a:rPr>
              <a:t> is true “for all” tuples </a:t>
            </a:r>
            <a:r>
              <a:rPr lang="en-US" i="1">
                <a:solidFill>
                  <a:srgbClr val="0070C0"/>
                </a:solidFill>
              </a:rPr>
              <a:t>t</a:t>
            </a:r>
            <a:r>
              <a:rPr lang="en-US">
                <a:solidFill>
                  <a:srgbClr val="0070C0"/>
                </a:solidFill>
              </a:rPr>
              <a:t> in relation </a:t>
            </a:r>
            <a:r>
              <a:rPr lang="en-US" i="1">
                <a:solidFill>
                  <a:srgbClr val="0070C0"/>
                </a:solidFill>
              </a:rPr>
              <a:t>r</a:t>
            </a:r>
            <a:endParaRPr>
              <a:solidFill>
                <a:srgbClr val="0070C0"/>
              </a:solidFill>
            </a:endParaRPr>
          </a:p>
        </p:txBody>
      </p:sp>
      <p:sp>
        <p:nvSpPr>
          <p:cNvPr id="210" name="Google Shape;210;p21"/>
          <p:cNvSpPr/>
          <p:nvPr/>
        </p:nvSpPr>
        <p:spPr>
          <a:xfrm>
            <a:off x="0" y="17252"/>
            <a:ext cx="1100730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FF0000"/>
                </a:solidFill>
                <a:latin typeface="Balthazar"/>
                <a:ea typeface="Balthazar"/>
                <a:cs typeface="Balthazar"/>
                <a:sym typeface="Balthazar"/>
              </a:rPr>
              <a:t>Symbols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2"/>
          <p:cNvSpPr/>
          <p:nvPr/>
        </p:nvSpPr>
        <p:spPr>
          <a:xfrm>
            <a:off x="0" y="17252"/>
            <a:ext cx="1100730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FF0000"/>
                </a:solidFill>
                <a:latin typeface="Balthazar"/>
                <a:ea typeface="Balthazar"/>
                <a:cs typeface="Balthazar"/>
                <a:sym typeface="Balthazar"/>
              </a:rPr>
              <a:t>Examples</a:t>
            </a:r>
            <a:endParaRPr sz="2800" b="0" i="0" u="none" strike="noStrike" cap="none">
              <a:solidFill>
                <a:srgbClr val="FF0000"/>
              </a:solidFill>
              <a:latin typeface="Balthazar"/>
              <a:ea typeface="Balthazar"/>
              <a:cs typeface="Balthazar"/>
              <a:sym typeface="Balthazar"/>
            </a:endParaRPr>
          </a:p>
        </p:txBody>
      </p:sp>
      <p:sp>
        <p:nvSpPr>
          <p:cNvPr id="216" name="Google Shape;216;p22"/>
          <p:cNvSpPr txBox="1">
            <a:spLocks noGrp="1"/>
          </p:cNvSpPr>
          <p:nvPr>
            <p:ph type="body" idx="1"/>
          </p:nvPr>
        </p:nvSpPr>
        <p:spPr>
          <a:xfrm>
            <a:off x="838200" y="16224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solidFill>
                  <a:srgbClr val="0070C0"/>
                </a:solidFill>
              </a:rPr>
              <a:t>Find the </a:t>
            </a:r>
            <a:r>
              <a:rPr lang="en-US" i="1">
                <a:solidFill>
                  <a:srgbClr val="0070C0"/>
                </a:solidFill>
              </a:rPr>
              <a:t>ID, name, dept_name, salary  </a:t>
            </a:r>
            <a:r>
              <a:rPr lang="en-US">
                <a:solidFill>
                  <a:srgbClr val="0070C0"/>
                </a:solidFill>
              </a:rPr>
              <a:t>for instructors whose salary is greater than $80,000</a:t>
            </a:r>
            <a:endParaRPr>
              <a:solidFill>
                <a:srgbClr val="0070C0"/>
              </a:solidFill>
            </a:endParaRPr>
          </a:p>
          <a:p>
            <a:pPr marL="457200" lvl="0" indent="-342900" algn="l" rtl="0">
              <a:lnSpc>
                <a:spcPct val="90000"/>
              </a:lnSpc>
              <a:spcBef>
                <a:spcPts val="1000"/>
              </a:spcBef>
              <a:spcAft>
                <a:spcPts val="0"/>
              </a:spcAft>
              <a:buSzPts val="1800"/>
              <a:buNone/>
            </a:pPr>
            <a:r>
              <a:rPr lang="en-US">
                <a:solidFill>
                  <a:srgbClr val="FF0000"/>
                </a:solidFill>
              </a:rPr>
              <a:t>			{</a:t>
            </a:r>
            <a:r>
              <a:rPr lang="en-US" i="1">
                <a:solidFill>
                  <a:srgbClr val="FF0000"/>
                </a:solidFill>
              </a:rPr>
              <a:t>t</a:t>
            </a:r>
            <a:r>
              <a:rPr lang="en-US">
                <a:solidFill>
                  <a:srgbClr val="FF0000"/>
                </a:solidFill>
              </a:rPr>
              <a:t> | </a:t>
            </a:r>
            <a:r>
              <a:rPr lang="en-US" i="1">
                <a:solidFill>
                  <a:srgbClr val="FF0000"/>
                </a:solidFill>
              </a:rPr>
              <a:t>t</a:t>
            </a:r>
            <a:r>
              <a:rPr lang="en-US">
                <a:solidFill>
                  <a:srgbClr val="FF0000"/>
                </a:solidFill>
              </a:rPr>
              <a:t> ∈ </a:t>
            </a:r>
            <a:r>
              <a:rPr lang="en-US" i="1">
                <a:solidFill>
                  <a:srgbClr val="FF0000"/>
                </a:solidFill>
              </a:rPr>
              <a:t>instructor</a:t>
            </a:r>
            <a:r>
              <a:rPr lang="en-US">
                <a:solidFill>
                  <a:srgbClr val="FF0000"/>
                </a:solidFill>
              </a:rPr>
              <a:t> ∧ </a:t>
            </a:r>
            <a:r>
              <a:rPr lang="en-US" i="1">
                <a:solidFill>
                  <a:srgbClr val="FF0000"/>
                </a:solidFill>
              </a:rPr>
              <a:t>t</a:t>
            </a:r>
            <a:r>
              <a:rPr lang="en-US">
                <a:solidFill>
                  <a:srgbClr val="FF0000"/>
                </a:solidFill>
              </a:rPr>
              <a:t> [</a:t>
            </a:r>
            <a:r>
              <a:rPr lang="en-US" i="1">
                <a:solidFill>
                  <a:srgbClr val="FF0000"/>
                </a:solidFill>
              </a:rPr>
              <a:t>salary </a:t>
            </a:r>
            <a:r>
              <a:rPr lang="en-US">
                <a:solidFill>
                  <a:srgbClr val="FF0000"/>
                </a:solidFill>
              </a:rPr>
              <a:t>] &gt; 80000}</a:t>
            </a:r>
            <a:endParaRPr/>
          </a:p>
          <a:p>
            <a:pPr marL="114300" lvl="0" indent="0" algn="l" rtl="0">
              <a:lnSpc>
                <a:spcPct val="90000"/>
              </a:lnSpc>
              <a:spcBef>
                <a:spcPts val="1000"/>
              </a:spcBef>
              <a:spcAft>
                <a:spcPts val="0"/>
              </a:spcAft>
              <a:buSzPts val="1800"/>
              <a:buNone/>
            </a:pPr>
            <a:endParaRPr i="1"/>
          </a:p>
          <a:p>
            <a:pPr marL="457200" lvl="0" indent="-342900" algn="l" rtl="0">
              <a:lnSpc>
                <a:spcPct val="90000"/>
              </a:lnSpc>
              <a:spcBef>
                <a:spcPts val="1000"/>
              </a:spcBef>
              <a:spcAft>
                <a:spcPts val="0"/>
              </a:spcAft>
              <a:buClr>
                <a:schemeClr val="dk1"/>
              </a:buClr>
              <a:buSzPts val="1800"/>
              <a:buChar char="•"/>
            </a:pPr>
            <a:r>
              <a:rPr lang="en-US"/>
              <a:t> </a:t>
            </a:r>
            <a:r>
              <a:rPr lang="en-US">
                <a:solidFill>
                  <a:srgbClr val="0070C0"/>
                </a:solidFill>
              </a:rPr>
              <a:t>Only the ID attribute value</a:t>
            </a:r>
            <a:endParaRPr/>
          </a:p>
          <a:p>
            <a:pPr marL="457200" lvl="0" indent="-274320" algn="l" rtl="0">
              <a:lnSpc>
                <a:spcPct val="90000"/>
              </a:lnSpc>
              <a:spcBef>
                <a:spcPts val="420"/>
              </a:spcBef>
              <a:spcAft>
                <a:spcPts val="0"/>
              </a:spcAft>
              <a:buClr>
                <a:schemeClr val="lt2"/>
              </a:buClr>
              <a:buSzPts val="1080"/>
              <a:buFont typeface="Arial"/>
              <a:buNone/>
            </a:pPr>
            <a:endParaRPr sz="1200" i="1"/>
          </a:p>
          <a:p>
            <a:pPr marL="457200" lvl="0" indent="-342900" algn="l" rtl="0">
              <a:lnSpc>
                <a:spcPct val="90000"/>
              </a:lnSpc>
              <a:spcBef>
                <a:spcPts val="980"/>
              </a:spcBef>
              <a:spcAft>
                <a:spcPts val="0"/>
              </a:spcAft>
              <a:buClr>
                <a:schemeClr val="lt2"/>
              </a:buClr>
              <a:buSzPts val="2520"/>
              <a:buFont typeface="Arial"/>
              <a:buNone/>
            </a:pPr>
            <a:r>
              <a:rPr lang="en-US"/>
              <a:t>                 </a:t>
            </a:r>
            <a:r>
              <a:rPr lang="en-US">
                <a:solidFill>
                  <a:srgbClr val="FF0000"/>
                </a:solidFill>
              </a:rPr>
              <a:t>{</a:t>
            </a:r>
            <a:r>
              <a:rPr lang="en-US" i="1">
                <a:solidFill>
                  <a:srgbClr val="FF0000"/>
                </a:solidFill>
              </a:rPr>
              <a:t>t </a:t>
            </a:r>
            <a:r>
              <a:rPr lang="en-US">
                <a:solidFill>
                  <a:srgbClr val="FF0000"/>
                </a:solidFill>
              </a:rPr>
              <a:t>|</a:t>
            </a:r>
            <a:r>
              <a:rPr lang="en-US" i="1">
                <a:solidFill>
                  <a:srgbClr val="FF0000"/>
                </a:solidFill>
              </a:rPr>
              <a:t> </a:t>
            </a:r>
            <a:r>
              <a:rPr lang="en-US">
                <a:solidFill>
                  <a:srgbClr val="FF0000"/>
                </a:solidFill>
              </a:rPr>
              <a:t>∃</a:t>
            </a:r>
            <a:r>
              <a:rPr lang="en-US" i="1">
                <a:solidFill>
                  <a:srgbClr val="FF0000"/>
                </a:solidFill>
              </a:rPr>
              <a:t> s ∈ </a:t>
            </a:r>
            <a:r>
              <a:rPr lang="en-US">
                <a:solidFill>
                  <a:srgbClr val="FF0000"/>
                </a:solidFill>
              </a:rPr>
              <a:t>instructor (</a:t>
            </a:r>
            <a:r>
              <a:rPr lang="en-US" i="1">
                <a:solidFill>
                  <a:srgbClr val="FF0000"/>
                </a:solidFill>
              </a:rPr>
              <a:t>t </a:t>
            </a:r>
            <a:r>
              <a:rPr lang="en-US">
                <a:solidFill>
                  <a:srgbClr val="FF0000"/>
                </a:solidFill>
              </a:rPr>
              <a:t>[</a:t>
            </a:r>
            <a:r>
              <a:rPr lang="en-US" i="1">
                <a:solidFill>
                  <a:srgbClr val="FF0000"/>
                </a:solidFill>
              </a:rPr>
              <a:t>ID </a:t>
            </a:r>
            <a:r>
              <a:rPr lang="en-US">
                <a:solidFill>
                  <a:srgbClr val="FF0000"/>
                </a:solidFill>
              </a:rPr>
              <a:t>] = </a:t>
            </a:r>
            <a:r>
              <a:rPr lang="en-US" i="1">
                <a:solidFill>
                  <a:srgbClr val="FF0000"/>
                </a:solidFill>
              </a:rPr>
              <a:t>s </a:t>
            </a:r>
            <a:r>
              <a:rPr lang="en-US">
                <a:solidFill>
                  <a:srgbClr val="FF0000"/>
                </a:solidFill>
              </a:rPr>
              <a:t>[</a:t>
            </a:r>
            <a:r>
              <a:rPr lang="en-US" i="1">
                <a:solidFill>
                  <a:srgbClr val="FF0000"/>
                </a:solidFill>
              </a:rPr>
              <a:t>ID </a:t>
            </a:r>
            <a:r>
              <a:rPr lang="en-US">
                <a:solidFill>
                  <a:srgbClr val="FF0000"/>
                </a:solidFill>
              </a:rPr>
              <a:t>] ∧ </a:t>
            </a:r>
            <a:r>
              <a:rPr lang="en-US" i="1">
                <a:solidFill>
                  <a:srgbClr val="FF0000"/>
                </a:solidFill>
              </a:rPr>
              <a:t>s</a:t>
            </a:r>
            <a:r>
              <a:rPr lang="en-US">
                <a:solidFill>
                  <a:srgbClr val="FF0000"/>
                </a:solidFill>
              </a:rPr>
              <a:t> [</a:t>
            </a:r>
            <a:r>
              <a:rPr lang="en-US" i="1">
                <a:solidFill>
                  <a:srgbClr val="FF0000"/>
                </a:solidFill>
              </a:rPr>
              <a:t>salary </a:t>
            </a:r>
            <a:r>
              <a:rPr lang="en-US">
                <a:solidFill>
                  <a:srgbClr val="FF0000"/>
                </a:solidFill>
              </a:rPr>
              <a:t>] &gt; 80000)}</a:t>
            </a:r>
            <a:endParaRPr/>
          </a:p>
          <a:p>
            <a:pPr marL="457200" lvl="0" indent="-228600" algn="l" rtl="0">
              <a:lnSpc>
                <a:spcPct val="90000"/>
              </a:lnSpc>
              <a:spcBef>
                <a:spcPts val="1000"/>
              </a:spcBef>
              <a:spcAft>
                <a:spcPts val="0"/>
              </a:spcAft>
              <a:buClr>
                <a:schemeClr val="dk1"/>
              </a:buClr>
              <a:buSzPts val="1800"/>
              <a:buNone/>
            </a:pPr>
            <a:endParaRPr>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3"/>
          <p:cNvSpPr txBox="1">
            <a:spLocks noGrp="1"/>
          </p:cNvSpPr>
          <p:nvPr>
            <p:ph type="body" idx="1"/>
          </p:nvPr>
        </p:nvSpPr>
        <p:spPr>
          <a:xfrm>
            <a:off x="207034" y="1043796"/>
            <a:ext cx="10515600" cy="4261449"/>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solidFill>
                  <a:srgbClr val="0070C0"/>
                </a:solidFill>
              </a:rPr>
              <a:t>Find the names of all instructors whose department is in the Watson building</a:t>
            </a:r>
            <a:endParaRPr/>
          </a:p>
          <a:p>
            <a:pPr marL="457200" lvl="0" indent="-228600" algn="l" rtl="0">
              <a:lnSpc>
                <a:spcPct val="90000"/>
              </a:lnSpc>
              <a:spcBef>
                <a:spcPts val="1000"/>
              </a:spcBef>
              <a:spcAft>
                <a:spcPts val="0"/>
              </a:spcAft>
              <a:buClr>
                <a:schemeClr val="dk1"/>
              </a:buClr>
              <a:buSzPts val="1800"/>
              <a:buNone/>
            </a:pPr>
            <a:endParaRPr/>
          </a:p>
          <a:p>
            <a:pPr marL="457200" lvl="0" indent="-228600" algn="l" rtl="0">
              <a:lnSpc>
                <a:spcPct val="90000"/>
              </a:lnSpc>
              <a:spcBef>
                <a:spcPts val="1000"/>
              </a:spcBef>
              <a:spcAft>
                <a:spcPts val="0"/>
              </a:spcAft>
              <a:buClr>
                <a:schemeClr val="dk1"/>
              </a:buClr>
              <a:buSzPts val="1800"/>
              <a:buNone/>
            </a:pPr>
            <a:endParaRPr/>
          </a:p>
          <a:p>
            <a:pPr marL="0" lvl="0" indent="0" algn="l" rtl="0">
              <a:lnSpc>
                <a:spcPct val="90000"/>
              </a:lnSpc>
              <a:spcBef>
                <a:spcPts val="1000"/>
              </a:spcBef>
              <a:spcAft>
                <a:spcPts val="0"/>
              </a:spcAft>
              <a:buSzPts val="1800"/>
              <a:buNone/>
            </a:pPr>
            <a:endParaRPr/>
          </a:p>
          <a:p>
            <a:pPr marL="457200" lvl="0" indent="-342900" algn="l" rtl="0">
              <a:lnSpc>
                <a:spcPct val="90000"/>
              </a:lnSpc>
              <a:spcBef>
                <a:spcPts val="1000"/>
              </a:spcBef>
              <a:spcAft>
                <a:spcPts val="0"/>
              </a:spcAft>
              <a:buClr>
                <a:schemeClr val="dk1"/>
              </a:buClr>
              <a:buSzPts val="1800"/>
              <a:buChar char="•"/>
            </a:pPr>
            <a:r>
              <a:rPr lang="en-US">
                <a:solidFill>
                  <a:srgbClr val="0070C0"/>
                </a:solidFill>
              </a:rPr>
              <a:t>Find the set of all courses taught in the Fall 2009 semester, or in the Spring 2010 semester, or both</a:t>
            </a:r>
            <a:endParaRPr/>
          </a:p>
          <a:p>
            <a:pPr marL="457200" lvl="0" indent="-228600" algn="l" rtl="0">
              <a:lnSpc>
                <a:spcPct val="90000"/>
              </a:lnSpc>
              <a:spcBef>
                <a:spcPts val="1000"/>
              </a:spcBef>
              <a:spcAft>
                <a:spcPts val="0"/>
              </a:spcAft>
              <a:buClr>
                <a:schemeClr val="dk1"/>
              </a:buClr>
              <a:buSzPts val="1800"/>
              <a:buNone/>
            </a:pPr>
            <a:endParaRPr/>
          </a:p>
        </p:txBody>
      </p:sp>
      <p:sp>
        <p:nvSpPr>
          <p:cNvPr id="222" name="Google Shape;222;p23"/>
          <p:cNvSpPr/>
          <p:nvPr/>
        </p:nvSpPr>
        <p:spPr>
          <a:xfrm>
            <a:off x="0" y="17252"/>
            <a:ext cx="1100730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FF0000"/>
                </a:solidFill>
                <a:latin typeface="Balthazar"/>
                <a:ea typeface="Balthazar"/>
                <a:cs typeface="Balthazar"/>
                <a:sym typeface="Balthazar"/>
              </a:rPr>
              <a:t>Examples</a:t>
            </a:r>
            <a:endParaRPr sz="1400" b="0" i="0" u="none" strike="noStrike" cap="none">
              <a:solidFill>
                <a:srgbClr val="000000"/>
              </a:solidFill>
              <a:latin typeface="Arial"/>
              <a:ea typeface="Arial"/>
              <a:cs typeface="Arial"/>
              <a:sym typeface="Arial"/>
            </a:endParaRPr>
          </a:p>
        </p:txBody>
      </p:sp>
      <p:sp>
        <p:nvSpPr>
          <p:cNvPr id="223" name="Google Shape;223;p23"/>
          <p:cNvSpPr txBox="1"/>
          <p:nvPr/>
        </p:nvSpPr>
        <p:spPr>
          <a:xfrm>
            <a:off x="2038257" y="4430700"/>
            <a:ext cx="9620343" cy="1323439"/>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2"/>
              </a:buClr>
              <a:buSzPts val="1800"/>
              <a:buFont typeface="Arial"/>
              <a:buNone/>
            </a:pPr>
            <a:r>
              <a:rPr lang="en-US" sz="2000" b="1" i="0" u="none" strike="noStrike" cap="none">
                <a:solidFill>
                  <a:srgbClr val="FF0000"/>
                </a:solidFill>
                <a:latin typeface="Helvetica Neue"/>
                <a:ea typeface="Helvetica Neue"/>
                <a:cs typeface="Helvetica Neue"/>
                <a:sym typeface="Helvetica Neue"/>
              </a:rPr>
              <a:t>{</a:t>
            </a:r>
            <a:r>
              <a:rPr lang="en-US" sz="2000" b="1" i="1" u="none" strike="noStrike" cap="none">
                <a:solidFill>
                  <a:srgbClr val="FF0000"/>
                </a:solidFill>
                <a:latin typeface="Helvetica Neue"/>
                <a:ea typeface="Helvetica Neue"/>
                <a:cs typeface="Helvetica Neue"/>
                <a:sym typeface="Helvetica Neue"/>
              </a:rPr>
              <a:t>t </a:t>
            </a:r>
            <a:r>
              <a:rPr lang="en-US" sz="2000" b="1" i="0" u="none" strike="noStrike" cap="none">
                <a:solidFill>
                  <a:srgbClr val="FF0000"/>
                </a:solidFill>
                <a:latin typeface="Helvetica Neue"/>
                <a:ea typeface="Helvetica Neue"/>
                <a:cs typeface="Helvetica Neue"/>
                <a:sym typeface="Helvetica Neue"/>
              </a:rPr>
              <a:t>|</a:t>
            </a:r>
            <a:r>
              <a:rPr lang="en-US" sz="2000" b="1" i="1" u="none" strike="noStrike" cap="none">
                <a:solidFill>
                  <a:srgbClr val="FF0000"/>
                </a:solidFill>
                <a:latin typeface="Helvetica Neue"/>
                <a:ea typeface="Helvetica Neue"/>
                <a:cs typeface="Helvetica Neue"/>
                <a:sym typeface="Helvetica Neue"/>
              </a:rPr>
              <a:t> </a:t>
            </a:r>
            <a:r>
              <a:rPr lang="en-US" sz="2000" b="1" i="0" u="none" strike="noStrike" cap="none">
                <a:solidFill>
                  <a:srgbClr val="FF0000"/>
                </a:solidFill>
                <a:latin typeface="Helvetica Neue"/>
                <a:ea typeface="Helvetica Neue"/>
                <a:cs typeface="Helvetica Neue"/>
                <a:sym typeface="Helvetica Neue"/>
              </a:rPr>
              <a:t>∃</a:t>
            </a:r>
            <a:r>
              <a:rPr lang="en-US" sz="2000" b="1" i="1" u="none" strike="noStrike" cap="none">
                <a:solidFill>
                  <a:srgbClr val="FF0000"/>
                </a:solidFill>
                <a:latin typeface="Helvetica Neue"/>
                <a:ea typeface="Helvetica Neue"/>
                <a:cs typeface="Helvetica Neue"/>
                <a:sym typeface="Helvetica Neue"/>
              </a:rPr>
              <a:t>s </a:t>
            </a:r>
            <a:r>
              <a:rPr lang="en-US" sz="2000" b="1" i="0" u="none" strike="noStrike" cap="none">
                <a:solidFill>
                  <a:srgbClr val="FF0000"/>
                </a:solidFill>
                <a:latin typeface="Helvetica Neue"/>
                <a:ea typeface="Helvetica Neue"/>
                <a:cs typeface="Helvetica Neue"/>
                <a:sym typeface="Helvetica Neue"/>
              </a:rPr>
              <a:t>∈ </a:t>
            </a:r>
            <a:r>
              <a:rPr lang="en-US" sz="2000" b="1" i="1" u="none" strike="noStrike" cap="none">
                <a:solidFill>
                  <a:srgbClr val="FF0000"/>
                </a:solidFill>
                <a:latin typeface="Helvetica Neue"/>
                <a:ea typeface="Helvetica Neue"/>
                <a:cs typeface="Helvetica Neue"/>
                <a:sym typeface="Helvetica Neue"/>
              </a:rPr>
              <a:t>section </a:t>
            </a:r>
            <a:r>
              <a:rPr lang="en-US" sz="2000" b="1" i="0" u="none" strike="noStrike" cap="none">
                <a:solidFill>
                  <a:srgbClr val="FF0000"/>
                </a:solidFill>
                <a:latin typeface="Helvetica Neue"/>
                <a:ea typeface="Helvetica Neue"/>
                <a:cs typeface="Helvetica Neue"/>
                <a:sym typeface="Helvetica Neue"/>
              </a:rPr>
              <a:t>(</a:t>
            </a:r>
            <a:r>
              <a:rPr lang="en-US" sz="2000" b="1" i="1" u="none" strike="noStrike" cap="none">
                <a:solidFill>
                  <a:srgbClr val="FF0000"/>
                </a:solidFill>
                <a:latin typeface="Helvetica Neue"/>
                <a:ea typeface="Helvetica Neue"/>
                <a:cs typeface="Helvetica Neue"/>
                <a:sym typeface="Helvetica Neue"/>
              </a:rPr>
              <a:t>t </a:t>
            </a:r>
            <a:r>
              <a:rPr lang="en-US" sz="2000" b="1" i="0" u="none" strike="noStrike" cap="none">
                <a:solidFill>
                  <a:srgbClr val="FF0000"/>
                </a:solidFill>
                <a:latin typeface="Helvetica Neue"/>
                <a:ea typeface="Helvetica Neue"/>
                <a:cs typeface="Helvetica Neue"/>
                <a:sym typeface="Helvetica Neue"/>
              </a:rPr>
              <a:t>[</a:t>
            </a:r>
            <a:r>
              <a:rPr lang="en-US" sz="2000" b="1" i="1" u="none" strike="noStrike" cap="none">
                <a:solidFill>
                  <a:srgbClr val="FF0000"/>
                </a:solidFill>
                <a:latin typeface="Helvetica Neue"/>
                <a:ea typeface="Helvetica Neue"/>
                <a:cs typeface="Helvetica Neue"/>
                <a:sym typeface="Helvetica Neue"/>
              </a:rPr>
              <a:t>course_id </a:t>
            </a:r>
            <a:r>
              <a:rPr lang="en-US" sz="2000" b="1" i="0" u="none" strike="noStrike" cap="none">
                <a:solidFill>
                  <a:srgbClr val="FF0000"/>
                </a:solidFill>
                <a:latin typeface="Helvetica Neue"/>
                <a:ea typeface="Helvetica Neue"/>
                <a:cs typeface="Helvetica Neue"/>
                <a:sym typeface="Helvetica Neue"/>
              </a:rPr>
              <a:t>] = </a:t>
            </a:r>
            <a:r>
              <a:rPr lang="en-US" sz="2000" b="1" i="1" u="none" strike="noStrike" cap="none">
                <a:solidFill>
                  <a:srgbClr val="FF0000"/>
                </a:solidFill>
                <a:latin typeface="Helvetica Neue"/>
                <a:ea typeface="Helvetica Neue"/>
                <a:cs typeface="Helvetica Neue"/>
                <a:sym typeface="Helvetica Neue"/>
              </a:rPr>
              <a:t>s </a:t>
            </a:r>
            <a:r>
              <a:rPr lang="en-US" sz="2000" b="1" i="0" u="none" strike="noStrike" cap="none">
                <a:solidFill>
                  <a:srgbClr val="FF0000"/>
                </a:solidFill>
                <a:latin typeface="Helvetica Neue"/>
                <a:ea typeface="Helvetica Neue"/>
                <a:cs typeface="Helvetica Neue"/>
                <a:sym typeface="Helvetica Neue"/>
              </a:rPr>
              <a:t>[</a:t>
            </a:r>
            <a:r>
              <a:rPr lang="en-US" sz="2000" b="1" i="1" u="none" strike="noStrike" cap="none">
                <a:solidFill>
                  <a:srgbClr val="FF0000"/>
                </a:solidFill>
                <a:latin typeface="Helvetica Neue"/>
                <a:ea typeface="Helvetica Neue"/>
                <a:cs typeface="Helvetica Neue"/>
                <a:sym typeface="Helvetica Neue"/>
              </a:rPr>
              <a:t>course_id</a:t>
            </a:r>
            <a:r>
              <a:rPr lang="en-US" sz="2000" b="1" i="0" u="none" strike="noStrike" cap="none">
                <a:solidFill>
                  <a:srgbClr val="FF0000"/>
                </a:solidFill>
                <a:latin typeface="Helvetica Neue"/>
                <a:ea typeface="Helvetica Neue"/>
                <a:cs typeface="Helvetica Neue"/>
                <a:sym typeface="Helvetica Neue"/>
              </a:rPr>
              <a:t> ] ∧  </a:t>
            </a:r>
            <a:br>
              <a:rPr lang="en-US" sz="2000" b="1" i="0" u="none" strike="noStrike" cap="none">
                <a:solidFill>
                  <a:srgbClr val="FF0000"/>
                </a:solidFill>
                <a:latin typeface="Helvetica Neue"/>
                <a:ea typeface="Helvetica Neue"/>
                <a:cs typeface="Helvetica Neue"/>
                <a:sym typeface="Helvetica Neue"/>
              </a:rPr>
            </a:br>
            <a:r>
              <a:rPr lang="en-US" sz="2000" b="1" i="0" u="none" strike="noStrike" cap="none">
                <a:solidFill>
                  <a:srgbClr val="FF0000"/>
                </a:solidFill>
                <a:latin typeface="Helvetica Neue"/>
                <a:ea typeface="Helvetica Neue"/>
                <a:cs typeface="Helvetica Neue"/>
                <a:sym typeface="Helvetica Neue"/>
              </a:rPr>
              <a:t>                           </a:t>
            </a:r>
            <a:r>
              <a:rPr lang="en-US" sz="2000" b="1" i="1" u="none" strike="noStrike" cap="none">
                <a:solidFill>
                  <a:srgbClr val="FF0000"/>
                </a:solidFill>
                <a:latin typeface="Helvetica Neue"/>
                <a:ea typeface="Helvetica Neue"/>
                <a:cs typeface="Helvetica Neue"/>
                <a:sym typeface="Helvetica Neue"/>
              </a:rPr>
              <a:t>s </a:t>
            </a:r>
            <a:r>
              <a:rPr lang="en-US" sz="2000" b="1" i="0" u="none" strike="noStrike" cap="none">
                <a:solidFill>
                  <a:srgbClr val="FF0000"/>
                </a:solidFill>
                <a:latin typeface="Helvetica Neue"/>
                <a:ea typeface="Helvetica Neue"/>
                <a:cs typeface="Helvetica Neue"/>
                <a:sym typeface="Helvetica Neue"/>
              </a:rPr>
              <a:t>[</a:t>
            </a:r>
            <a:r>
              <a:rPr lang="en-US" sz="2000" b="1" i="1" u="none" strike="noStrike" cap="none">
                <a:solidFill>
                  <a:srgbClr val="FF0000"/>
                </a:solidFill>
                <a:latin typeface="Helvetica Neue"/>
                <a:ea typeface="Helvetica Neue"/>
                <a:cs typeface="Helvetica Neue"/>
                <a:sym typeface="Helvetica Neue"/>
              </a:rPr>
              <a:t>semester</a:t>
            </a:r>
            <a:r>
              <a:rPr lang="en-US" sz="2000" b="1" i="0" u="none" strike="noStrike" cap="none">
                <a:solidFill>
                  <a:srgbClr val="FF0000"/>
                </a:solidFill>
                <a:latin typeface="Helvetica Neue"/>
                <a:ea typeface="Helvetica Neue"/>
                <a:cs typeface="Helvetica Neue"/>
                <a:sym typeface="Helvetica Neue"/>
              </a:rPr>
              <a:t>] = “Fall” ∧ </a:t>
            </a:r>
            <a:r>
              <a:rPr lang="en-US" sz="2000" b="1" i="1" u="none" strike="noStrike" cap="none">
                <a:solidFill>
                  <a:srgbClr val="FF0000"/>
                </a:solidFill>
                <a:latin typeface="Helvetica Neue"/>
                <a:ea typeface="Helvetica Neue"/>
                <a:cs typeface="Helvetica Neue"/>
                <a:sym typeface="Helvetica Neue"/>
              </a:rPr>
              <a:t>s </a:t>
            </a:r>
            <a:r>
              <a:rPr lang="en-US" sz="2000" b="1" i="0" u="none" strike="noStrike" cap="none">
                <a:solidFill>
                  <a:srgbClr val="FF0000"/>
                </a:solidFill>
                <a:latin typeface="Helvetica Neue"/>
                <a:ea typeface="Helvetica Neue"/>
                <a:cs typeface="Helvetica Neue"/>
                <a:sym typeface="Helvetica Neue"/>
              </a:rPr>
              <a:t>[year] </a:t>
            </a:r>
            <a:r>
              <a:rPr lang="en-US" sz="2000" b="1" i="1" u="none" strike="noStrike" cap="none">
                <a:solidFill>
                  <a:srgbClr val="FF0000"/>
                </a:solidFill>
                <a:latin typeface="Helvetica Neue"/>
                <a:ea typeface="Helvetica Neue"/>
                <a:cs typeface="Helvetica Neue"/>
                <a:sym typeface="Helvetica Neue"/>
              </a:rPr>
              <a:t>= </a:t>
            </a:r>
            <a:r>
              <a:rPr lang="en-US" sz="2000" b="1" i="0" u="none" strike="noStrike" cap="none">
                <a:solidFill>
                  <a:srgbClr val="FF0000"/>
                </a:solidFill>
                <a:latin typeface="Helvetica Neue"/>
                <a:ea typeface="Helvetica Neue"/>
                <a:cs typeface="Helvetica Neue"/>
                <a:sym typeface="Helvetica Neue"/>
              </a:rPr>
              <a:t>2009 </a:t>
            </a:r>
            <a:br>
              <a:rPr lang="en-US" sz="2000" b="1" i="0" u="none" strike="noStrike" cap="none">
                <a:solidFill>
                  <a:srgbClr val="FF0000"/>
                </a:solidFill>
                <a:latin typeface="Helvetica Neue"/>
                <a:ea typeface="Helvetica Neue"/>
                <a:cs typeface="Helvetica Neue"/>
                <a:sym typeface="Helvetica Neue"/>
              </a:rPr>
            </a:br>
            <a:r>
              <a:rPr lang="en-US" sz="2000" b="1" i="0" u="none" strike="noStrike" cap="none">
                <a:solidFill>
                  <a:srgbClr val="FF0000"/>
                </a:solidFill>
                <a:latin typeface="Helvetica Neue"/>
                <a:ea typeface="Helvetica Neue"/>
                <a:cs typeface="Helvetica Neue"/>
                <a:sym typeface="Helvetica Neue"/>
              </a:rPr>
              <a:t>   v ∃</a:t>
            </a:r>
            <a:r>
              <a:rPr lang="en-US" sz="2000" b="1" i="1" u="none" strike="noStrike" cap="none">
                <a:solidFill>
                  <a:srgbClr val="FF0000"/>
                </a:solidFill>
                <a:latin typeface="Helvetica Neue"/>
                <a:ea typeface="Helvetica Neue"/>
                <a:cs typeface="Helvetica Neue"/>
                <a:sym typeface="Helvetica Neue"/>
              </a:rPr>
              <a:t>u </a:t>
            </a:r>
            <a:r>
              <a:rPr lang="en-US" sz="2000" b="1" i="0" u="none" strike="noStrike" cap="none">
                <a:solidFill>
                  <a:srgbClr val="FF0000"/>
                </a:solidFill>
                <a:latin typeface="Helvetica Neue"/>
                <a:ea typeface="Helvetica Neue"/>
                <a:cs typeface="Helvetica Neue"/>
                <a:sym typeface="Helvetica Neue"/>
              </a:rPr>
              <a:t>∈ </a:t>
            </a:r>
            <a:r>
              <a:rPr lang="en-US" sz="2000" b="1" i="1" u="none" strike="noStrike" cap="none">
                <a:solidFill>
                  <a:srgbClr val="FF0000"/>
                </a:solidFill>
                <a:latin typeface="Helvetica Neue"/>
                <a:ea typeface="Helvetica Neue"/>
                <a:cs typeface="Helvetica Neue"/>
                <a:sym typeface="Helvetica Neue"/>
              </a:rPr>
              <a:t>section </a:t>
            </a:r>
            <a:r>
              <a:rPr lang="en-US" sz="2000" b="1" i="0" u="none" strike="noStrike" cap="none">
                <a:solidFill>
                  <a:srgbClr val="FF0000"/>
                </a:solidFill>
                <a:latin typeface="Helvetica Neue"/>
                <a:ea typeface="Helvetica Neue"/>
                <a:cs typeface="Helvetica Neue"/>
                <a:sym typeface="Helvetica Neue"/>
              </a:rPr>
              <a:t>(</a:t>
            </a:r>
            <a:r>
              <a:rPr lang="en-US" sz="2000" b="1" i="1" u="none" strike="noStrike" cap="none">
                <a:solidFill>
                  <a:srgbClr val="FF0000"/>
                </a:solidFill>
                <a:latin typeface="Helvetica Neue"/>
                <a:ea typeface="Helvetica Neue"/>
                <a:cs typeface="Helvetica Neue"/>
                <a:sym typeface="Helvetica Neue"/>
              </a:rPr>
              <a:t>t  </a:t>
            </a:r>
            <a:r>
              <a:rPr lang="en-US" sz="2000" b="1" i="0" u="none" strike="noStrike" cap="none">
                <a:solidFill>
                  <a:srgbClr val="FF0000"/>
                </a:solidFill>
                <a:latin typeface="Helvetica Neue"/>
                <a:ea typeface="Helvetica Neue"/>
                <a:cs typeface="Helvetica Neue"/>
                <a:sym typeface="Helvetica Neue"/>
              </a:rPr>
              <a:t>[</a:t>
            </a:r>
            <a:r>
              <a:rPr lang="en-US" sz="2000" b="1" i="1" u="none" strike="noStrike" cap="none">
                <a:solidFill>
                  <a:srgbClr val="FF0000"/>
                </a:solidFill>
                <a:latin typeface="Helvetica Neue"/>
                <a:ea typeface="Helvetica Neue"/>
                <a:cs typeface="Helvetica Neue"/>
                <a:sym typeface="Helvetica Neue"/>
              </a:rPr>
              <a:t>course_id </a:t>
            </a:r>
            <a:r>
              <a:rPr lang="en-US" sz="2000" b="1" i="0" u="none" strike="noStrike" cap="none">
                <a:solidFill>
                  <a:srgbClr val="FF0000"/>
                </a:solidFill>
                <a:latin typeface="Helvetica Neue"/>
                <a:ea typeface="Helvetica Neue"/>
                <a:cs typeface="Helvetica Neue"/>
                <a:sym typeface="Helvetica Neue"/>
              </a:rPr>
              <a:t>] = </a:t>
            </a:r>
            <a:r>
              <a:rPr lang="en-US" sz="2000" b="1" i="1" u="none" strike="noStrike" cap="none">
                <a:solidFill>
                  <a:srgbClr val="FF0000"/>
                </a:solidFill>
                <a:latin typeface="Helvetica Neue"/>
                <a:ea typeface="Helvetica Neue"/>
                <a:cs typeface="Helvetica Neue"/>
                <a:sym typeface="Helvetica Neue"/>
              </a:rPr>
              <a:t>u </a:t>
            </a:r>
            <a:r>
              <a:rPr lang="en-US" sz="2000" b="1" i="0" u="none" strike="noStrike" cap="none">
                <a:solidFill>
                  <a:srgbClr val="FF0000"/>
                </a:solidFill>
                <a:latin typeface="Helvetica Neue"/>
                <a:ea typeface="Helvetica Neue"/>
                <a:cs typeface="Helvetica Neue"/>
                <a:sym typeface="Helvetica Neue"/>
              </a:rPr>
              <a:t>[</a:t>
            </a:r>
            <a:r>
              <a:rPr lang="en-US" sz="2000" b="1" i="1" u="none" strike="noStrike" cap="none">
                <a:solidFill>
                  <a:srgbClr val="FF0000"/>
                </a:solidFill>
                <a:latin typeface="Helvetica Neue"/>
                <a:ea typeface="Helvetica Neue"/>
                <a:cs typeface="Helvetica Neue"/>
                <a:sym typeface="Helvetica Neue"/>
              </a:rPr>
              <a:t>course_id</a:t>
            </a:r>
            <a:r>
              <a:rPr lang="en-US" sz="2000" b="1" i="0" u="none" strike="noStrike" cap="none">
                <a:solidFill>
                  <a:srgbClr val="FF0000"/>
                </a:solidFill>
                <a:latin typeface="Helvetica Neue"/>
                <a:ea typeface="Helvetica Neue"/>
                <a:cs typeface="Helvetica Neue"/>
                <a:sym typeface="Helvetica Neue"/>
              </a:rPr>
              <a:t> ] ∧  </a:t>
            </a:r>
            <a:br>
              <a:rPr lang="en-US" sz="2000" b="1" i="0" u="none" strike="noStrike" cap="none">
                <a:solidFill>
                  <a:srgbClr val="FF0000"/>
                </a:solidFill>
                <a:latin typeface="Helvetica Neue"/>
                <a:ea typeface="Helvetica Neue"/>
                <a:cs typeface="Helvetica Neue"/>
                <a:sym typeface="Helvetica Neue"/>
              </a:rPr>
            </a:br>
            <a:r>
              <a:rPr lang="en-US" sz="2000" b="1" i="0" u="none" strike="noStrike" cap="none">
                <a:solidFill>
                  <a:srgbClr val="FF0000"/>
                </a:solidFill>
                <a:latin typeface="Helvetica Neue"/>
                <a:ea typeface="Helvetica Neue"/>
                <a:cs typeface="Helvetica Neue"/>
                <a:sym typeface="Helvetica Neue"/>
              </a:rPr>
              <a:t>                           </a:t>
            </a:r>
            <a:r>
              <a:rPr lang="en-US" sz="2000" b="1" i="1" u="none" strike="noStrike" cap="none">
                <a:solidFill>
                  <a:srgbClr val="FF0000"/>
                </a:solidFill>
                <a:latin typeface="Helvetica Neue"/>
                <a:ea typeface="Helvetica Neue"/>
                <a:cs typeface="Helvetica Neue"/>
                <a:sym typeface="Helvetica Neue"/>
              </a:rPr>
              <a:t>u </a:t>
            </a:r>
            <a:r>
              <a:rPr lang="en-US" sz="2000" b="1" i="0" u="none" strike="noStrike" cap="none">
                <a:solidFill>
                  <a:srgbClr val="FF0000"/>
                </a:solidFill>
                <a:latin typeface="Helvetica Neue"/>
                <a:ea typeface="Helvetica Neue"/>
                <a:cs typeface="Helvetica Neue"/>
                <a:sym typeface="Helvetica Neue"/>
              </a:rPr>
              <a:t>[</a:t>
            </a:r>
            <a:r>
              <a:rPr lang="en-US" sz="2000" b="1" i="1" u="none" strike="noStrike" cap="none">
                <a:solidFill>
                  <a:srgbClr val="FF0000"/>
                </a:solidFill>
                <a:latin typeface="Helvetica Neue"/>
                <a:ea typeface="Helvetica Neue"/>
                <a:cs typeface="Helvetica Neue"/>
                <a:sym typeface="Helvetica Neue"/>
              </a:rPr>
              <a:t>semester</a:t>
            </a:r>
            <a:r>
              <a:rPr lang="en-US" sz="2000" b="1" i="0" u="none" strike="noStrike" cap="none">
                <a:solidFill>
                  <a:srgbClr val="FF0000"/>
                </a:solidFill>
                <a:latin typeface="Helvetica Neue"/>
                <a:ea typeface="Helvetica Neue"/>
                <a:cs typeface="Helvetica Neue"/>
                <a:sym typeface="Helvetica Neue"/>
              </a:rPr>
              <a:t>] = “Spring” ∧ </a:t>
            </a:r>
            <a:r>
              <a:rPr lang="en-US" sz="2000" b="1" i="1" u="none" strike="noStrike" cap="none">
                <a:solidFill>
                  <a:srgbClr val="FF0000"/>
                </a:solidFill>
                <a:latin typeface="Helvetica Neue"/>
                <a:ea typeface="Helvetica Neue"/>
                <a:cs typeface="Helvetica Neue"/>
                <a:sym typeface="Helvetica Neue"/>
              </a:rPr>
              <a:t>u </a:t>
            </a:r>
            <a:r>
              <a:rPr lang="en-US" sz="2000" b="1" i="0" u="none" strike="noStrike" cap="none">
                <a:solidFill>
                  <a:srgbClr val="FF0000"/>
                </a:solidFill>
                <a:latin typeface="Helvetica Neue"/>
                <a:ea typeface="Helvetica Neue"/>
                <a:cs typeface="Helvetica Neue"/>
                <a:sym typeface="Helvetica Neue"/>
              </a:rPr>
              <a:t>[year] </a:t>
            </a:r>
            <a:r>
              <a:rPr lang="en-US" sz="2000" b="1" i="1" u="none" strike="noStrike" cap="none">
                <a:solidFill>
                  <a:srgbClr val="FF0000"/>
                </a:solidFill>
                <a:latin typeface="Helvetica Neue"/>
                <a:ea typeface="Helvetica Neue"/>
                <a:cs typeface="Helvetica Neue"/>
                <a:sym typeface="Helvetica Neue"/>
              </a:rPr>
              <a:t>= </a:t>
            </a:r>
            <a:r>
              <a:rPr lang="en-US" sz="2000" b="1" i="0" u="none" strike="noStrike" cap="none">
                <a:solidFill>
                  <a:srgbClr val="FF0000"/>
                </a:solidFill>
                <a:latin typeface="Helvetica Neue"/>
                <a:ea typeface="Helvetica Neue"/>
                <a:cs typeface="Helvetica Neue"/>
                <a:sym typeface="Helvetica Neue"/>
              </a:rPr>
              <a:t>2010</a:t>
            </a:r>
            <a:r>
              <a:rPr lang="en-US" sz="2000" b="1" i="1" u="none" strike="noStrike" cap="none">
                <a:solidFill>
                  <a:srgbClr val="FF0000"/>
                </a:solidFill>
                <a:latin typeface="Helvetica Neue"/>
                <a:ea typeface="Helvetica Neue"/>
                <a:cs typeface="Helvetica Neue"/>
                <a:sym typeface="Helvetica Neue"/>
              </a:rPr>
              <a:t> </a:t>
            </a:r>
            <a:r>
              <a:rPr lang="en-US" sz="2000" b="1" i="0" u="none" strike="noStrike" cap="none">
                <a:solidFill>
                  <a:srgbClr val="FF0000"/>
                </a:solidFill>
                <a:latin typeface="Helvetica Neue"/>
                <a:ea typeface="Helvetica Neue"/>
                <a:cs typeface="Helvetica Neue"/>
                <a:sym typeface="Helvetica Neue"/>
              </a:rPr>
              <a:t>)}</a:t>
            </a:r>
            <a:endParaRPr/>
          </a:p>
        </p:txBody>
      </p:sp>
      <p:sp>
        <p:nvSpPr>
          <p:cNvPr id="224" name="Google Shape;224;p23"/>
          <p:cNvSpPr txBox="1"/>
          <p:nvPr/>
        </p:nvSpPr>
        <p:spPr>
          <a:xfrm>
            <a:off x="1823104" y="2285655"/>
            <a:ext cx="9808602" cy="1200329"/>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2"/>
              </a:buClr>
              <a:buSzPts val="2160"/>
              <a:buFont typeface="Arial"/>
              <a:buNone/>
            </a:pPr>
            <a:r>
              <a:rPr lang="en-US" sz="2400" b="1" i="0" u="none" strike="noStrike" cap="none">
                <a:solidFill>
                  <a:srgbClr val="FF0000"/>
                </a:solidFill>
                <a:latin typeface="Helvetica Neue"/>
                <a:ea typeface="Helvetica Neue"/>
                <a:cs typeface="Helvetica Neue"/>
                <a:sym typeface="Helvetica Neue"/>
              </a:rPr>
              <a:t>{</a:t>
            </a:r>
            <a:r>
              <a:rPr lang="en-US" sz="2400" b="1" i="1" u="none" strike="noStrike" cap="none">
                <a:solidFill>
                  <a:srgbClr val="FF0000"/>
                </a:solidFill>
                <a:latin typeface="Helvetica Neue"/>
                <a:ea typeface="Helvetica Neue"/>
                <a:cs typeface="Helvetica Neue"/>
                <a:sym typeface="Helvetica Neue"/>
              </a:rPr>
              <a:t>t </a:t>
            </a:r>
            <a:r>
              <a:rPr lang="en-US" sz="2400" b="1" i="0" u="none" strike="noStrike" cap="none">
                <a:solidFill>
                  <a:srgbClr val="FF0000"/>
                </a:solidFill>
                <a:latin typeface="Helvetica Neue"/>
                <a:ea typeface="Helvetica Neue"/>
                <a:cs typeface="Helvetica Neue"/>
                <a:sym typeface="Helvetica Neue"/>
              </a:rPr>
              <a:t>|</a:t>
            </a:r>
            <a:r>
              <a:rPr lang="en-US" sz="2400" b="1" i="1" u="none" strike="noStrike" cap="none">
                <a:solidFill>
                  <a:srgbClr val="FF0000"/>
                </a:solidFill>
                <a:latin typeface="Helvetica Neue"/>
                <a:ea typeface="Helvetica Neue"/>
                <a:cs typeface="Helvetica Neue"/>
                <a:sym typeface="Helvetica Neue"/>
              </a:rPr>
              <a:t> </a:t>
            </a:r>
            <a:r>
              <a:rPr lang="en-US" sz="2400" b="1" i="0" u="none" strike="noStrike" cap="none">
                <a:solidFill>
                  <a:srgbClr val="FF0000"/>
                </a:solidFill>
                <a:latin typeface="Helvetica Neue"/>
                <a:ea typeface="Helvetica Neue"/>
                <a:cs typeface="Helvetica Neue"/>
                <a:sym typeface="Helvetica Neue"/>
              </a:rPr>
              <a:t>∃</a:t>
            </a:r>
            <a:r>
              <a:rPr lang="en-US" sz="2400" b="1" i="1" u="none" strike="noStrike" cap="none">
                <a:solidFill>
                  <a:srgbClr val="FF0000"/>
                </a:solidFill>
                <a:latin typeface="Helvetica Neue"/>
                <a:ea typeface="Helvetica Neue"/>
                <a:cs typeface="Helvetica Neue"/>
                <a:sym typeface="Helvetica Neue"/>
              </a:rPr>
              <a:t>s </a:t>
            </a:r>
            <a:r>
              <a:rPr lang="en-US" sz="2400" b="1" i="0" u="none" strike="noStrike" cap="none">
                <a:solidFill>
                  <a:srgbClr val="FF0000"/>
                </a:solidFill>
                <a:latin typeface="Helvetica Neue"/>
                <a:ea typeface="Helvetica Neue"/>
                <a:cs typeface="Helvetica Neue"/>
                <a:sym typeface="Helvetica Neue"/>
              </a:rPr>
              <a:t>∈ </a:t>
            </a:r>
            <a:r>
              <a:rPr lang="en-US" sz="2400" b="1" i="1" u="none" strike="noStrike" cap="none">
                <a:solidFill>
                  <a:srgbClr val="FF0000"/>
                </a:solidFill>
                <a:latin typeface="Helvetica Neue"/>
                <a:ea typeface="Helvetica Neue"/>
                <a:cs typeface="Helvetica Neue"/>
                <a:sym typeface="Helvetica Neue"/>
              </a:rPr>
              <a:t>instructor </a:t>
            </a:r>
            <a:r>
              <a:rPr lang="en-US" sz="2400" b="1" i="0" u="none" strike="noStrike" cap="none">
                <a:solidFill>
                  <a:srgbClr val="FF0000"/>
                </a:solidFill>
                <a:latin typeface="Helvetica Neue"/>
                <a:ea typeface="Helvetica Neue"/>
                <a:cs typeface="Helvetica Neue"/>
                <a:sym typeface="Helvetica Neue"/>
              </a:rPr>
              <a:t>(</a:t>
            </a:r>
            <a:r>
              <a:rPr lang="en-US" sz="2400" b="1" i="1" u="none" strike="noStrike" cap="none">
                <a:solidFill>
                  <a:srgbClr val="FF0000"/>
                </a:solidFill>
                <a:latin typeface="Helvetica Neue"/>
                <a:ea typeface="Helvetica Neue"/>
                <a:cs typeface="Helvetica Neue"/>
                <a:sym typeface="Helvetica Neue"/>
              </a:rPr>
              <a:t>t </a:t>
            </a:r>
            <a:r>
              <a:rPr lang="en-US" sz="2400" b="1" i="0" u="none" strike="noStrike" cap="none">
                <a:solidFill>
                  <a:srgbClr val="FF0000"/>
                </a:solidFill>
                <a:latin typeface="Helvetica Neue"/>
                <a:ea typeface="Helvetica Neue"/>
                <a:cs typeface="Helvetica Neue"/>
                <a:sym typeface="Helvetica Neue"/>
              </a:rPr>
              <a:t>[</a:t>
            </a:r>
            <a:r>
              <a:rPr lang="en-US" sz="2400" b="1" i="1" u="none" strike="noStrike" cap="none">
                <a:solidFill>
                  <a:srgbClr val="FF0000"/>
                </a:solidFill>
                <a:latin typeface="Helvetica Neue"/>
                <a:ea typeface="Helvetica Neue"/>
                <a:cs typeface="Helvetica Neue"/>
                <a:sym typeface="Helvetica Neue"/>
              </a:rPr>
              <a:t>name </a:t>
            </a:r>
            <a:r>
              <a:rPr lang="en-US" sz="2400" b="1" i="0" u="none" strike="noStrike" cap="none">
                <a:solidFill>
                  <a:srgbClr val="FF0000"/>
                </a:solidFill>
                <a:latin typeface="Helvetica Neue"/>
                <a:ea typeface="Helvetica Neue"/>
                <a:cs typeface="Helvetica Neue"/>
                <a:sym typeface="Helvetica Neue"/>
              </a:rPr>
              <a:t>] = </a:t>
            </a:r>
            <a:r>
              <a:rPr lang="en-US" sz="2400" b="1" i="1" u="none" strike="noStrike" cap="none">
                <a:solidFill>
                  <a:srgbClr val="FF0000"/>
                </a:solidFill>
                <a:latin typeface="Helvetica Neue"/>
                <a:ea typeface="Helvetica Neue"/>
                <a:cs typeface="Helvetica Neue"/>
                <a:sym typeface="Helvetica Neue"/>
              </a:rPr>
              <a:t>s </a:t>
            </a:r>
            <a:r>
              <a:rPr lang="en-US" sz="2400" b="1" i="0" u="none" strike="noStrike" cap="none">
                <a:solidFill>
                  <a:srgbClr val="FF0000"/>
                </a:solidFill>
                <a:latin typeface="Helvetica Neue"/>
                <a:ea typeface="Helvetica Neue"/>
                <a:cs typeface="Helvetica Neue"/>
                <a:sym typeface="Helvetica Neue"/>
              </a:rPr>
              <a:t>[</a:t>
            </a:r>
            <a:r>
              <a:rPr lang="en-US" sz="2400" b="1" i="1" u="none" strike="noStrike" cap="none">
                <a:solidFill>
                  <a:srgbClr val="FF0000"/>
                </a:solidFill>
                <a:latin typeface="Helvetica Neue"/>
                <a:ea typeface="Helvetica Neue"/>
                <a:cs typeface="Helvetica Neue"/>
                <a:sym typeface="Helvetica Neue"/>
              </a:rPr>
              <a:t>name </a:t>
            </a:r>
            <a:r>
              <a:rPr lang="en-US" sz="2400" b="1" i="0" u="none" strike="noStrike" cap="none">
                <a:solidFill>
                  <a:srgbClr val="FF0000"/>
                </a:solidFill>
                <a:latin typeface="Helvetica Neue"/>
                <a:ea typeface="Helvetica Neue"/>
                <a:cs typeface="Helvetica Neue"/>
                <a:sym typeface="Helvetica Neue"/>
              </a:rPr>
              <a:t>] </a:t>
            </a:r>
            <a:br>
              <a:rPr lang="en-US" sz="2400" b="1" i="0" u="none" strike="noStrike" cap="none">
                <a:solidFill>
                  <a:srgbClr val="FF0000"/>
                </a:solidFill>
                <a:latin typeface="Helvetica Neue"/>
                <a:ea typeface="Helvetica Neue"/>
                <a:cs typeface="Helvetica Neue"/>
                <a:sym typeface="Helvetica Neue"/>
              </a:rPr>
            </a:br>
            <a:r>
              <a:rPr lang="en-US" sz="2400" b="1" i="0" u="none" strike="noStrike" cap="none">
                <a:solidFill>
                  <a:srgbClr val="FF0000"/>
                </a:solidFill>
                <a:latin typeface="Helvetica Neue"/>
                <a:ea typeface="Helvetica Neue"/>
                <a:cs typeface="Helvetica Neue"/>
                <a:sym typeface="Helvetica Neue"/>
              </a:rPr>
              <a:t>     ∧ ∃</a:t>
            </a:r>
            <a:r>
              <a:rPr lang="en-US" sz="2400" b="1" i="1" u="none" strike="noStrike" cap="none">
                <a:solidFill>
                  <a:srgbClr val="FF0000"/>
                </a:solidFill>
                <a:latin typeface="Helvetica Neue"/>
                <a:ea typeface="Helvetica Neue"/>
                <a:cs typeface="Helvetica Neue"/>
                <a:sym typeface="Helvetica Neue"/>
              </a:rPr>
              <a:t>u </a:t>
            </a:r>
            <a:r>
              <a:rPr lang="en-US" sz="2400" b="1" i="0" u="none" strike="noStrike" cap="none">
                <a:solidFill>
                  <a:srgbClr val="FF0000"/>
                </a:solidFill>
                <a:latin typeface="Helvetica Neue"/>
                <a:ea typeface="Helvetica Neue"/>
                <a:cs typeface="Helvetica Neue"/>
                <a:sym typeface="Helvetica Neue"/>
              </a:rPr>
              <a:t>∈ </a:t>
            </a:r>
            <a:r>
              <a:rPr lang="en-US" sz="2400" b="1" i="1" u="none" strike="noStrike" cap="none">
                <a:solidFill>
                  <a:srgbClr val="FF0000"/>
                </a:solidFill>
                <a:latin typeface="Helvetica Neue"/>
                <a:ea typeface="Helvetica Neue"/>
                <a:cs typeface="Helvetica Neue"/>
                <a:sym typeface="Helvetica Neue"/>
              </a:rPr>
              <a:t>department </a:t>
            </a:r>
            <a:r>
              <a:rPr lang="en-US" sz="2400" b="1" i="0" u="none" strike="noStrike" cap="none">
                <a:solidFill>
                  <a:srgbClr val="FF0000"/>
                </a:solidFill>
                <a:latin typeface="Helvetica Neue"/>
                <a:ea typeface="Helvetica Neue"/>
                <a:cs typeface="Helvetica Neue"/>
                <a:sym typeface="Helvetica Neue"/>
              </a:rPr>
              <a:t>(</a:t>
            </a:r>
            <a:r>
              <a:rPr lang="en-US" sz="2400" b="1" i="1" u="none" strike="noStrike" cap="none">
                <a:solidFill>
                  <a:srgbClr val="FF0000"/>
                </a:solidFill>
                <a:latin typeface="Helvetica Neue"/>
                <a:ea typeface="Helvetica Neue"/>
                <a:cs typeface="Helvetica Neue"/>
                <a:sym typeface="Helvetica Neue"/>
              </a:rPr>
              <a:t>u </a:t>
            </a:r>
            <a:r>
              <a:rPr lang="en-US" sz="2400" b="1" i="0" u="none" strike="noStrike" cap="none">
                <a:solidFill>
                  <a:srgbClr val="FF0000"/>
                </a:solidFill>
                <a:latin typeface="Helvetica Neue"/>
                <a:ea typeface="Helvetica Neue"/>
                <a:cs typeface="Helvetica Neue"/>
                <a:sym typeface="Helvetica Neue"/>
              </a:rPr>
              <a:t>[</a:t>
            </a:r>
            <a:r>
              <a:rPr lang="en-US" sz="2400" b="1" i="1" u="none" strike="noStrike" cap="none">
                <a:solidFill>
                  <a:srgbClr val="FF0000"/>
                </a:solidFill>
                <a:latin typeface="Helvetica Neue"/>
                <a:ea typeface="Helvetica Neue"/>
                <a:cs typeface="Helvetica Neue"/>
                <a:sym typeface="Helvetica Neue"/>
              </a:rPr>
              <a:t>dept_name </a:t>
            </a:r>
            <a:r>
              <a:rPr lang="en-US" sz="2400" b="1" i="0" u="none" strike="noStrike" cap="none">
                <a:solidFill>
                  <a:srgbClr val="FF0000"/>
                </a:solidFill>
                <a:latin typeface="Helvetica Neue"/>
                <a:ea typeface="Helvetica Neue"/>
                <a:cs typeface="Helvetica Neue"/>
                <a:sym typeface="Helvetica Neue"/>
              </a:rPr>
              <a:t>] = </a:t>
            </a:r>
            <a:r>
              <a:rPr lang="en-US" sz="2400" b="1" i="1" u="none" strike="noStrike" cap="none">
                <a:solidFill>
                  <a:srgbClr val="FF0000"/>
                </a:solidFill>
                <a:latin typeface="Helvetica Neue"/>
                <a:ea typeface="Helvetica Neue"/>
                <a:cs typeface="Helvetica Neue"/>
                <a:sym typeface="Helvetica Neue"/>
              </a:rPr>
              <a:t>s</a:t>
            </a:r>
            <a:r>
              <a:rPr lang="en-US" sz="2400" b="1" i="0" u="none" strike="noStrike" cap="none">
                <a:solidFill>
                  <a:srgbClr val="FF0000"/>
                </a:solidFill>
                <a:latin typeface="Helvetica Neue"/>
                <a:ea typeface="Helvetica Neue"/>
                <a:cs typeface="Helvetica Neue"/>
                <a:sym typeface="Helvetica Neue"/>
              </a:rPr>
              <a:t>[</a:t>
            </a:r>
            <a:r>
              <a:rPr lang="en-US" sz="2400" b="1" i="1" u="none" strike="noStrike" cap="none">
                <a:solidFill>
                  <a:srgbClr val="FF0000"/>
                </a:solidFill>
                <a:latin typeface="Helvetica Neue"/>
                <a:ea typeface="Helvetica Neue"/>
                <a:cs typeface="Helvetica Neue"/>
                <a:sym typeface="Helvetica Neue"/>
              </a:rPr>
              <a:t>dept_name</a:t>
            </a:r>
            <a:r>
              <a:rPr lang="en-US" sz="2400" b="1" i="0" u="none" strike="noStrike" cap="none">
                <a:solidFill>
                  <a:srgbClr val="FF0000"/>
                </a:solidFill>
                <a:latin typeface="Helvetica Neue"/>
                <a:ea typeface="Helvetica Neue"/>
                <a:cs typeface="Helvetica Neue"/>
                <a:sym typeface="Helvetica Neue"/>
              </a:rPr>
              <a:t>] “</a:t>
            </a:r>
            <a:br>
              <a:rPr lang="en-US" sz="2400" b="1" i="0" u="none" strike="noStrike" cap="none">
                <a:solidFill>
                  <a:srgbClr val="FF0000"/>
                </a:solidFill>
                <a:latin typeface="Helvetica Neue"/>
                <a:ea typeface="Helvetica Neue"/>
                <a:cs typeface="Helvetica Neue"/>
                <a:sym typeface="Helvetica Neue"/>
              </a:rPr>
            </a:br>
            <a:r>
              <a:rPr lang="en-US" sz="2400" b="1" i="0" u="none" strike="noStrike" cap="none">
                <a:solidFill>
                  <a:srgbClr val="FF0000"/>
                </a:solidFill>
                <a:latin typeface="Helvetica Neue"/>
                <a:ea typeface="Helvetica Neue"/>
                <a:cs typeface="Helvetica Neue"/>
                <a:sym typeface="Helvetica Neue"/>
              </a:rPr>
              <a:t>                         ∧  </a:t>
            </a:r>
            <a:r>
              <a:rPr lang="en-US" sz="2400" b="1" i="1" u="none" strike="noStrike" cap="none">
                <a:solidFill>
                  <a:srgbClr val="FF0000"/>
                </a:solidFill>
                <a:latin typeface="Helvetica Neue"/>
                <a:ea typeface="Helvetica Neue"/>
                <a:cs typeface="Helvetica Neue"/>
                <a:sym typeface="Helvetica Neue"/>
              </a:rPr>
              <a:t>u </a:t>
            </a:r>
            <a:r>
              <a:rPr lang="en-US" sz="2400" b="1" i="0" u="none" strike="noStrike" cap="none">
                <a:solidFill>
                  <a:srgbClr val="FF0000"/>
                </a:solidFill>
                <a:latin typeface="Helvetica Neue"/>
                <a:ea typeface="Helvetica Neue"/>
                <a:cs typeface="Helvetica Neue"/>
                <a:sym typeface="Helvetica Neue"/>
              </a:rPr>
              <a:t>[</a:t>
            </a:r>
            <a:r>
              <a:rPr lang="en-US" sz="2400" b="1" i="1" u="none" strike="noStrike" cap="none">
                <a:solidFill>
                  <a:srgbClr val="FF0000"/>
                </a:solidFill>
                <a:latin typeface="Helvetica Neue"/>
                <a:ea typeface="Helvetica Neue"/>
                <a:cs typeface="Helvetica Neue"/>
                <a:sym typeface="Helvetica Neue"/>
              </a:rPr>
              <a:t>building</a:t>
            </a:r>
            <a:r>
              <a:rPr lang="en-US" sz="2400" b="1" i="0" u="none" strike="noStrike" cap="none">
                <a:solidFill>
                  <a:srgbClr val="FF0000"/>
                </a:solidFill>
                <a:latin typeface="Helvetica Neue"/>
                <a:ea typeface="Helvetica Neue"/>
                <a:cs typeface="Helvetica Neue"/>
                <a:sym typeface="Helvetica Neue"/>
              </a:rPr>
              <a:t>] = “Watson” ))}</a:t>
            </a:r>
            <a:endParaRPr sz="2400" b="1" i="1" u="none" strike="noStrike" cap="none">
              <a:solidFill>
                <a:srgbClr val="FF0000"/>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SzPts val="4400"/>
              <a:buNone/>
            </a:pPr>
            <a:r>
              <a:rPr lang="en-US" sz="4000"/>
              <a:t> Pitfalls in Relational Database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Introduction</a:t>
            </a:r>
            <a:endParaRPr/>
          </a:p>
        </p:txBody>
      </p:sp>
      <p:sp>
        <p:nvSpPr>
          <p:cNvPr id="235" name="Google Shape;235;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406400" algn="just" rtl="0">
              <a:lnSpc>
                <a:spcPct val="90000"/>
              </a:lnSpc>
              <a:spcBef>
                <a:spcPts val="1000"/>
              </a:spcBef>
              <a:spcAft>
                <a:spcPts val="0"/>
              </a:spcAft>
              <a:buSzPts val="2800"/>
              <a:buChar char="•"/>
            </a:pPr>
            <a:r>
              <a:rPr lang="en-US" b="0" i="0">
                <a:latin typeface="Arial"/>
                <a:ea typeface="Arial"/>
                <a:cs typeface="Arial"/>
                <a:sym typeface="Arial"/>
              </a:rPr>
              <a:t>Relational databases are widely used in modern software applications for storing and managing data. </a:t>
            </a:r>
            <a:endParaRPr/>
          </a:p>
          <a:p>
            <a:pPr marL="457200" lvl="0" indent="-406400" algn="just" rtl="0">
              <a:lnSpc>
                <a:spcPct val="90000"/>
              </a:lnSpc>
              <a:spcBef>
                <a:spcPts val="1000"/>
              </a:spcBef>
              <a:spcAft>
                <a:spcPts val="0"/>
              </a:spcAft>
              <a:buSzPts val="2800"/>
              <a:buChar char="•"/>
            </a:pPr>
            <a:r>
              <a:rPr lang="en-US" b="0" i="0">
                <a:latin typeface="Arial"/>
                <a:ea typeface="Arial"/>
                <a:cs typeface="Arial"/>
                <a:sym typeface="Arial"/>
              </a:rPr>
              <a:t>However, designing a good schema that represents the data accurately and efficiently is a challenging task. </a:t>
            </a:r>
            <a:endParaRPr/>
          </a:p>
          <a:p>
            <a:pPr marL="457200" lvl="0" indent="-406400" algn="just" rtl="0">
              <a:lnSpc>
                <a:spcPct val="90000"/>
              </a:lnSpc>
              <a:spcBef>
                <a:spcPts val="1000"/>
              </a:spcBef>
              <a:spcAft>
                <a:spcPts val="0"/>
              </a:spcAft>
              <a:buSzPts val="2800"/>
              <a:buChar char="•"/>
            </a:pPr>
            <a:r>
              <a:rPr lang="en-US" b="0" i="0">
                <a:latin typeface="Arial"/>
                <a:ea typeface="Arial"/>
                <a:cs typeface="Arial"/>
                <a:sym typeface="Arial"/>
              </a:rPr>
              <a:t>In this presentation, we will explore the pitfalls in relational database design, and discuss how to decompose a bad schema and understand functional dependencies to improve it.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sz="3600"/>
              <a:t>Pitfalls in Relational Database Design</a:t>
            </a:r>
            <a:endParaRPr/>
          </a:p>
        </p:txBody>
      </p:sp>
      <p:sp>
        <p:nvSpPr>
          <p:cNvPr id="241" name="Google Shape;241;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1000"/>
              </a:spcBef>
              <a:spcAft>
                <a:spcPts val="0"/>
              </a:spcAft>
              <a:buSzPct val="117647"/>
              <a:buNone/>
            </a:pPr>
            <a:r>
              <a:rPr lang="en-US" b="0" i="0">
                <a:latin typeface="Arial"/>
                <a:ea typeface="Arial"/>
                <a:cs typeface="Arial"/>
                <a:sym typeface="Arial"/>
              </a:rPr>
              <a:t>1.1  Redundancy:</a:t>
            </a:r>
            <a:endParaRPr/>
          </a:p>
          <a:p>
            <a:pPr marL="0" lvl="0" indent="0" algn="l" rtl="0">
              <a:lnSpc>
                <a:spcPct val="90000"/>
              </a:lnSpc>
              <a:spcBef>
                <a:spcPts val="1000"/>
              </a:spcBef>
              <a:spcAft>
                <a:spcPts val="0"/>
              </a:spcAft>
              <a:buSzPct val="117647"/>
              <a:buNone/>
            </a:pPr>
            <a:r>
              <a:rPr lang="en-US" b="0" i="0">
                <a:latin typeface="Arial"/>
                <a:ea typeface="Arial"/>
                <a:cs typeface="Arial"/>
                <a:sym typeface="Arial"/>
              </a:rPr>
              <a:t>Storing the same data in multiple places can lead to inconsistencies and inefficiencies. </a:t>
            </a:r>
            <a:endParaRPr/>
          </a:p>
          <a:p>
            <a:pPr marL="0" lvl="0" indent="0" algn="l" rtl="0">
              <a:lnSpc>
                <a:spcPct val="90000"/>
              </a:lnSpc>
              <a:spcBef>
                <a:spcPts val="1000"/>
              </a:spcBef>
              <a:spcAft>
                <a:spcPts val="0"/>
              </a:spcAft>
              <a:buSzPct val="117647"/>
              <a:buNone/>
            </a:pPr>
            <a:r>
              <a:rPr lang="en-US" b="0" i="0">
                <a:latin typeface="Arial"/>
                <a:ea typeface="Arial"/>
                <a:cs typeface="Arial"/>
                <a:sym typeface="Arial"/>
              </a:rPr>
              <a:t>1.2  Inconsistency:</a:t>
            </a:r>
            <a:endParaRPr/>
          </a:p>
          <a:p>
            <a:pPr marL="0" lvl="0" indent="0" algn="l" rtl="0">
              <a:lnSpc>
                <a:spcPct val="90000"/>
              </a:lnSpc>
              <a:spcBef>
                <a:spcPts val="1000"/>
              </a:spcBef>
              <a:spcAft>
                <a:spcPts val="0"/>
              </a:spcAft>
              <a:buSzPct val="117647"/>
              <a:buNone/>
            </a:pPr>
            <a:r>
              <a:rPr lang="en-US" b="0" i="0">
                <a:latin typeface="Arial"/>
                <a:ea typeface="Arial"/>
                <a:cs typeface="Arial"/>
                <a:sym typeface="Arial"/>
              </a:rPr>
              <a:t>Data inconsistencies can occur when different parts of the database hold different versions of the same data. </a:t>
            </a:r>
            <a:endParaRPr/>
          </a:p>
          <a:p>
            <a:pPr marL="0" lvl="0" indent="0" algn="l" rtl="0">
              <a:lnSpc>
                <a:spcPct val="90000"/>
              </a:lnSpc>
              <a:spcBef>
                <a:spcPts val="1000"/>
              </a:spcBef>
              <a:spcAft>
                <a:spcPts val="0"/>
              </a:spcAft>
              <a:buSzPct val="117647"/>
              <a:buNone/>
            </a:pPr>
            <a:r>
              <a:rPr lang="en-US" b="0" i="0">
                <a:latin typeface="Arial"/>
                <a:ea typeface="Arial"/>
                <a:cs typeface="Arial"/>
                <a:sym typeface="Arial"/>
              </a:rPr>
              <a:t>1.3  Inefficiency:</a:t>
            </a:r>
            <a:endParaRPr/>
          </a:p>
          <a:p>
            <a:pPr marL="0" lvl="0" indent="0" algn="l" rtl="0">
              <a:lnSpc>
                <a:spcPct val="90000"/>
              </a:lnSpc>
              <a:spcBef>
                <a:spcPts val="1000"/>
              </a:spcBef>
              <a:spcAft>
                <a:spcPts val="0"/>
              </a:spcAft>
              <a:buSzPct val="117647"/>
              <a:buNone/>
            </a:pPr>
            <a:r>
              <a:rPr lang="en-US" b="0" i="0">
                <a:latin typeface="Arial"/>
                <a:ea typeface="Arial"/>
                <a:cs typeface="Arial"/>
                <a:sym typeface="Arial"/>
              </a:rPr>
              <a:t>Poor database design can result in slower query performance and increased storage requirements. </a:t>
            </a:r>
            <a:endParaRPr/>
          </a:p>
          <a:p>
            <a:pPr marL="0" lvl="0" indent="0" algn="l" rtl="0">
              <a:lnSpc>
                <a:spcPct val="90000"/>
              </a:lnSpc>
              <a:spcBef>
                <a:spcPts val="1000"/>
              </a:spcBef>
              <a:spcAft>
                <a:spcPts val="0"/>
              </a:spcAft>
              <a:buSzPct val="117647"/>
              <a:buNone/>
            </a:pPr>
            <a:r>
              <a:rPr lang="en-US" b="0" i="0">
                <a:latin typeface="Arial"/>
                <a:ea typeface="Arial"/>
                <a:cs typeface="Arial"/>
                <a:sym typeface="Arial"/>
              </a:rPr>
              <a:t>1.4  Complexity:</a:t>
            </a:r>
            <a:endParaRPr/>
          </a:p>
          <a:p>
            <a:pPr marL="0" lvl="0" indent="0" algn="l" rtl="0">
              <a:lnSpc>
                <a:spcPct val="90000"/>
              </a:lnSpc>
              <a:spcBef>
                <a:spcPts val="1000"/>
              </a:spcBef>
              <a:spcAft>
                <a:spcPts val="0"/>
              </a:spcAft>
              <a:buSzPct val="117647"/>
              <a:buNone/>
            </a:pPr>
            <a:r>
              <a:rPr lang="en-US" b="0" i="0">
                <a:latin typeface="Arial"/>
                <a:ea typeface="Arial"/>
                <a:cs typeface="Arial"/>
                <a:sym typeface="Arial"/>
              </a:rPr>
              <a:t>A complex database schema can be difficult to understand and maintain, leading to errors and inefficiencies.</a:t>
            </a:r>
            <a:endParaRPr/>
          </a:p>
          <a:p>
            <a:pPr marL="0" lvl="0" indent="0" algn="l" rtl="0">
              <a:lnSpc>
                <a:spcPct val="90000"/>
              </a:lnSpc>
              <a:spcBef>
                <a:spcPts val="1000"/>
              </a:spcBef>
              <a:spcAft>
                <a:spcPts val="0"/>
              </a:spcAft>
              <a:buSzPct val="117647"/>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sz="3600"/>
              <a:t>Decomposing a Bad Schema</a:t>
            </a:r>
            <a:endParaRPr/>
          </a:p>
        </p:txBody>
      </p:sp>
      <p:sp>
        <p:nvSpPr>
          <p:cNvPr id="247" name="Google Shape;247;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SzPts val="2800"/>
              <a:buNone/>
            </a:pPr>
            <a:r>
              <a:rPr lang="en-US"/>
              <a:t>What is a bad schema?</a:t>
            </a:r>
            <a:endParaRPr/>
          </a:p>
          <a:p>
            <a:pPr marL="457200" lvl="0" indent="-406400" algn="just" rtl="0">
              <a:lnSpc>
                <a:spcPct val="90000"/>
              </a:lnSpc>
              <a:spcBef>
                <a:spcPts val="1000"/>
              </a:spcBef>
              <a:spcAft>
                <a:spcPts val="0"/>
              </a:spcAft>
              <a:buSzPts val="2800"/>
              <a:buChar char="•"/>
            </a:pPr>
            <a:r>
              <a:rPr lang="en-US" sz="2400"/>
              <a:t>A bad schema is a database schema that suffers from common design problems that can lead to issues such as data redundancy, inconsistency, and inefficiency. </a:t>
            </a:r>
            <a:endParaRPr/>
          </a:p>
          <a:p>
            <a:pPr marL="457200" lvl="0" indent="-406400" algn="just" rtl="0">
              <a:lnSpc>
                <a:spcPct val="90000"/>
              </a:lnSpc>
              <a:spcBef>
                <a:spcPts val="1000"/>
              </a:spcBef>
              <a:spcAft>
                <a:spcPts val="0"/>
              </a:spcAft>
              <a:buSzPts val="2800"/>
              <a:buChar char="•"/>
            </a:pPr>
            <a:r>
              <a:rPr lang="en-US" sz="2400"/>
              <a:t>Some common examples of bad schema design include tables with duplicate data, tables with many null values, and tables with inappropriate data types. </a:t>
            </a:r>
            <a:endParaRPr/>
          </a:p>
          <a:p>
            <a:pPr marL="457200" lvl="0" indent="-406400" algn="just" rtl="0">
              <a:lnSpc>
                <a:spcPct val="90000"/>
              </a:lnSpc>
              <a:spcBef>
                <a:spcPts val="1000"/>
              </a:spcBef>
              <a:spcAft>
                <a:spcPts val="0"/>
              </a:spcAft>
              <a:buSzPts val="2800"/>
              <a:buChar char="•"/>
            </a:pPr>
            <a:r>
              <a:rPr lang="en-US" sz="2400"/>
              <a:t>A bad schema can make it difficult to manage data, slow down queries, and cause data integrity issues. </a:t>
            </a:r>
            <a:endParaRPr/>
          </a:p>
          <a:p>
            <a:pPr marL="457200" lvl="0" indent="-406400" algn="just" rtl="0">
              <a:lnSpc>
                <a:spcPct val="90000"/>
              </a:lnSpc>
              <a:spcBef>
                <a:spcPts val="1000"/>
              </a:spcBef>
              <a:spcAft>
                <a:spcPts val="0"/>
              </a:spcAft>
              <a:buSzPts val="2800"/>
              <a:buChar char="•"/>
            </a:pPr>
            <a:r>
              <a:rPr lang="en-US" sz="2400"/>
              <a:t>Therefore, it is essential to design a good schema that accurately represents the data, is efficient, and minimizes redundancy and inconsistencies.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sz="4400"/>
              <a:t>Decomposing a Bad Schema</a:t>
            </a:r>
            <a:endParaRPr/>
          </a:p>
        </p:txBody>
      </p:sp>
      <p:sp>
        <p:nvSpPr>
          <p:cNvPr id="253" name="Google Shape;253;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1000"/>
              </a:spcBef>
              <a:spcAft>
                <a:spcPts val="0"/>
              </a:spcAft>
              <a:buSzPts val="2800"/>
              <a:buNone/>
            </a:pPr>
            <a:r>
              <a:rPr lang="en-US">
                <a:latin typeface="Times New Roman"/>
                <a:ea typeface="Times New Roman"/>
                <a:cs typeface="Times New Roman"/>
                <a:sym typeface="Times New Roman"/>
              </a:rPr>
              <a:t>Common problems in a bad schema:</a:t>
            </a:r>
            <a:endParaRPr/>
          </a:p>
          <a:p>
            <a:pPr marL="457200" lvl="0" indent="-406400" algn="l" rtl="0">
              <a:lnSpc>
                <a:spcPct val="90000"/>
              </a:lnSpc>
              <a:spcBef>
                <a:spcPts val="1000"/>
              </a:spcBef>
              <a:spcAft>
                <a:spcPts val="0"/>
              </a:spcAft>
              <a:buSzPts val="2800"/>
              <a:buChar char="•"/>
            </a:pPr>
            <a:r>
              <a:rPr lang="en-US">
                <a:latin typeface="Times New Roman"/>
                <a:ea typeface="Times New Roman"/>
                <a:cs typeface="Times New Roman"/>
                <a:sym typeface="Times New Roman"/>
              </a:rPr>
              <a:t>Redundancy</a:t>
            </a:r>
            <a:endParaRPr/>
          </a:p>
          <a:p>
            <a:pPr marL="457200" lvl="0" indent="-406400" algn="l" rtl="0">
              <a:lnSpc>
                <a:spcPct val="90000"/>
              </a:lnSpc>
              <a:spcBef>
                <a:spcPts val="1000"/>
              </a:spcBef>
              <a:spcAft>
                <a:spcPts val="0"/>
              </a:spcAft>
              <a:buSzPts val="2800"/>
              <a:buChar char="•"/>
            </a:pPr>
            <a:r>
              <a:rPr lang="en-US">
                <a:latin typeface="Times New Roman"/>
                <a:ea typeface="Times New Roman"/>
                <a:cs typeface="Times New Roman"/>
                <a:sym typeface="Times New Roman"/>
              </a:rPr>
              <a:t>Inconsistency</a:t>
            </a:r>
            <a:endParaRPr/>
          </a:p>
          <a:p>
            <a:pPr marL="457200" lvl="0" indent="-406400" algn="l" rtl="0">
              <a:lnSpc>
                <a:spcPct val="90000"/>
              </a:lnSpc>
              <a:spcBef>
                <a:spcPts val="1000"/>
              </a:spcBef>
              <a:spcAft>
                <a:spcPts val="0"/>
              </a:spcAft>
              <a:buSzPts val="2800"/>
              <a:buChar char="•"/>
            </a:pPr>
            <a:r>
              <a:rPr lang="en-US">
                <a:latin typeface="Times New Roman"/>
                <a:ea typeface="Times New Roman"/>
                <a:cs typeface="Times New Roman"/>
                <a:sym typeface="Times New Roman"/>
              </a:rPr>
              <a:t>Inefficiency</a:t>
            </a:r>
            <a:endParaRPr/>
          </a:p>
          <a:p>
            <a:pPr marL="0" lvl="0" indent="0" algn="l" rtl="0">
              <a:lnSpc>
                <a:spcPct val="90000"/>
              </a:lnSpc>
              <a:spcBef>
                <a:spcPts val="1000"/>
              </a:spcBef>
              <a:spcAft>
                <a:spcPts val="0"/>
              </a:spcAft>
              <a:buSzPts val="2800"/>
              <a:buNone/>
            </a:pPr>
            <a:r>
              <a:rPr lang="en-US">
                <a:latin typeface="Times New Roman"/>
                <a:ea typeface="Times New Roman"/>
                <a:cs typeface="Times New Roman"/>
                <a:sym typeface="Times New Roman"/>
              </a:rPr>
              <a:t>Decomposition process:</a:t>
            </a:r>
            <a:endParaRPr/>
          </a:p>
          <a:p>
            <a:pPr marL="457200" lvl="0" indent="-406400" algn="l" rtl="0">
              <a:lnSpc>
                <a:spcPct val="90000"/>
              </a:lnSpc>
              <a:spcBef>
                <a:spcPts val="1000"/>
              </a:spcBef>
              <a:spcAft>
                <a:spcPts val="0"/>
              </a:spcAft>
              <a:buSzPts val="2800"/>
              <a:buChar char="•"/>
            </a:pPr>
            <a:r>
              <a:rPr lang="en-US">
                <a:latin typeface="Times New Roman"/>
                <a:ea typeface="Times New Roman"/>
                <a:cs typeface="Times New Roman"/>
                <a:sym typeface="Times New Roman"/>
              </a:rPr>
              <a:t>Identify functional dependencies</a:t>
            </a:r>
            <a:endParaRPr/>
          </a:p>
          <a:p>
            <a:pPr marL="457200" lvl="0" indent="-406400" algn="l" rtl="0">
              <a:lnSpc>
                <a:spcPct val="90000"/>
              </a:lnSpc>
              <a:spcBef>
                <a:spcPts val="1000"/>
              </a:spcBef>
              <a:spcAft>
                <a:spcPts val="0"/>
              </a:spcAft>
              <a:buSzPts val="2800"/>
              <a:buChar char="•"/>
            </a:pPr>
            <a:r>
              <a:rPr lang="en-US">
                <a:latin typeface="Times New Roman"/>
                <a:ea typeface="Times New Roman"/>
                <a:cs typeface="Times New Roman"/>
                <a:sym typeface="Times New Roman"/>
              </a:rPr>
              <a:t>Normalize the schema using normalization rules</a:t>
            </a:r>
            <a:endParaRPr/>
          </a:p>
          <a:p>
            <a:pPr marL="457200" lvl="0" indent="-406400" algn="l" rtl="0">
              <a:lnSpc>
                <a:spcPct val="90000"/>
              </a:lnSpc>
              <a:spcBef>
                <a:spcPts val="1000"/>
              </a:spcBef>
              <a:spcAft>
                <a:spcPts val="0"/>
              </a:spcAft>
              <a:buSzPts val="2800"/>
              <a:buChar char="•"/>
            </a:pPr>
            <a:r>
              <a:rPr lang="en-US">
                <a:latin typeface="Times New Roman"/>
                <a:ea typeface="Times New Roman"/>
                <a:cs typeface="Times New Roman"/>
                <a:sym typeface="Times New Roman"/>
              </a:rPr>
              <a:t>Check for anomalies</a:t>
            </a:r>
            <a:endParaRPr/>
          </a:p>
          <a:p>
            <a:pPr marL="457200" lvl="0" indent="-406400" algn="l" rtl="0">
              <a:lnSpc>
                <a:spcPct val="90000"/>
              </a:lnSpc>
              <a:spcBef>
                <a:spcPts val="1000"/>
              </a:spcBef>
              <a:spcAft>
                <a:spcPts val="0"/>
              </a:spcAft>
              <a:buSzPts val="2800"/>
              <a:buChar char="•"/>
            </a:pPr>
            <a:r>
              <a:rPr lang="en-US">
                <a:latin typeface="Times New Roman"/>
                <a:ea typeface="Times New Roman"/>
                <a:cs typeface="Times New Roman"/>
                <a:sym typeface="Times New Roman"/>
              </a:rPr>
              <a:t>Evaluate trade-offs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9"/>
          <p:cNvSpPr txBox="1">
            <a:spLocks noGrp="1"/>
          </p:cNvSpPr>
          <p:nvPr>
            <p:ph type="body" idx="1"/>
          </p:nvPr>
        </p:nvSpPr>
        <p:spPr>
          <a:xfrm>
            <a:off x="682925" y="1182478"/>
            <a:ext cx="10932426" cy="5199630"/>
          </a:xfrm>
          <a:prstGeom prst="rect">
            <a:avLst/>
          </a:prstGeom>
          <a:noFill/>
          <a:ln>
            <a:noFill/>
          </a:ln>
        </p:spPr>
        <p:txBody>
          <a:bodyPr spcFirstLastPara="1" wrap="square" lIns="91425" tIns="45700" rIns="91425" bIns="45700" anchor="t" anchorCtr="0">
            <a:normAutofit lnSpcReduction="10000"/>
          </a:bodyPr>
          <a:lstStyle/>
          <a:p>
            <a:pPr marL="542925" lvl="0" indent="-542925" algn="just" rtl="0">
              <a:lnSpc>
                <a:spcPct val="110000"/>
              </a:lnSpc>
              <a:spcBef>
                <a:spcPts val="0"/>
              </a:spcBef>
              <a:spcAft>
                <a:spcPts val="0"/>
              </a:spcAft>
              <a:buClr>
                <a:srgbClr val="C00000"/>
              </a:buClr>
              <a:buSzPts val="2400"/>
              <a:buFont typeface="Noto Sans Symbols"/>
              <a:buChar char="✔"/>
            </a:pPr>
            <a:r>
              <a:rPr lang="en-US" sz="2400">
                <a:solidFill>
                  <a:srgbClr val="0000FF"/>
                </a:solidFill>
                <a:latin typeface="Bookman Old Style"/>
                <a:ea typeface="Bookman Old Style"/>
                <a:cs typeface="Bookman Old Style"/>
                <a:sym typeface="Bookman Old Style"/>
              </a:rPr>
              <a:t>Functional dependency (FD) is a constraint that specifies the relationship between two attributes in a database table.</a:t>
            </a:r>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542925" algn="just" rtl="0">
              <a:lnSpc>
                <a:spcPct val="110000"/>
              </a:lnSpc>
              <a:spcBef>
                <a:spcPts val="0"/>
              </a:spcBef>
              <a:spcAft>
                <a:spcPts val="0"/>
              </a:spcAft>
              <a:buClr>
                <a:srgbClr val="C00000"/>
              </a:buClr>
              <a:buSzPts val="2400"/>
              <a:buFont typeface="Noto Sans Symbols"/>
              <a:buChar char="✔"/>
            </a:pPr>
            <a:r>
              <a:rPr lang="en-US" sz="2400">
                <a:solidFill>
                  <a:srgbClr val="0000FF"/>
                </a:solidFill>
                <a:latin typeface="Bookman Old Style"/>
                <a:ea typeface="Bookman Old Style"/>
                <a:cs typeface="Bookman Old Style"/>
                <a:sym typeface="Bookman Old Style"/>
              </a:rPr>
              <a:t>It states that one attribute (the dependent attribute) is functionally dependent on another attribute (the determinant attribute)</a:t>
            </a:r>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542925" algn="just" rtl="0">
              <a:lnSpc>
                <a:spcPct val="110000"/>
              </a:lnSpc>
              <a:spcBef>
                <a:spcPts val="0"/>
              </a:spcBef>
              <a:spcAft>
                <a:spcPts val="0"/>
              </a:spcAft>
              <a:buClr>
                <a:srgbClr val="C00000"/>
              </a:buClr>
              <a:buSzPts val="2400"/>
              <a:buFont typeface="Noto Sans Symbols"/>
              <a:buChar char="✔"/>
            </a:pPr>
            <a:r>
              <a:rPr lang="en-US" sz="2400">
                <a:solidFill>
                  <a:srgbClr val="0000FF"/>
                </a:solidFill>
                <a:latin typeface="Bookman Old Style"/>
                <a:ea typeface="Bookman Old Style"/>
                <a:cs typeface="Bookman Old Style"/>
                <a:sym typeface="Bookman Old Style"/>
              </a:rPr>
              <a:t>In other words, the value of the dependent attribute is uniquely determined by the value of the determinant attribute.</a:t>
            </a:r>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542925" algn="just" rtl="0">
              <a:lnSpc>
                <a:spcPct val="110000"/>
              </a:lnSpc>
              <a:spcBef>
                <a:spcPts val="0"/>
              </a:spcBef>
              <a:spcAft>
                <a:spcPts val="0"/>
              </a:spcAft>
              <a:buClr>
                <a:srgbClr val="C00000"/>
              </a:buClr>
              <a:buSzPts val="2400"/>
              <a:buFont typeface="Noto Sans Symbols"/>
              <a:buChar char="✔"/>
            </a:pPr>
            <a:r>
              <a:rPr lang="en-US" sz="2400">
                <a:solidFill>
                  <a:srgbClr val="0000FF"/>
                </a:solidFill>
                <a:latin typeface="Bookman Old Style"/>
                <a:ea typeface="Bookman Old Style"/>
                <a:cs typeface="Bookman Old Style"/>
                <a:sym typeface="Bookman Old Style"/>
              </a:rPr>
              <a:t>For example, in a database table that stores information about employees, the attribute "employee name" is functionally dependent on the attribute "employee ID", since each employee has a unique ID and a unique name.</a:t>
            </a:r>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228600" lvl="0" indent="-76200"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0" lvl="0" indent="0" algn="just" rtl="0">
              <a:lnSpc>
                <a:spcPct val="150000"/>
              </a:lnSpc>
              <a:spcBef>
                <a:spcPts val="1000"/>
              </a:spcBef>
              <a:spcAft>
                <a:spcPts val="0"/>
              </a:spcAft>
              <a:buClr>
                <a:srgbClr val="C00000"/>
              </a:buClr>
              <a:buSzPts val="2400"/>
              <a:buNone/>
            </a:pPr>
            <a:endParaRPr sz="2400">
              <a:solidFill>
                <a:srgbClr val="0000FF"/>
              </a:solidFill>
              <a:latin typeface="Bookman Old Style"/>
              <a:ea typeface="Bookman Old Style"/>
              <a:cs typeface="Bookman Old Style"/>
              <a:sym typeface="Bookman Old Style"/>
            </a:endParaRPr>
          </a:p>
        </p:txBody>
      </p:sp>
      <p:sp>
        <p:nvSpPr>
          <p:cNvPr id="259" name="Google Shape;259;p29"/>
          <p:cNvSpPr txBox="1"/>
          <p:nvPr/>
        </p:nvSpPr>
        <p:spPr>
          <a:xfrm>
            <a:off x="289570" y="475892"/>
            <a:ext cx="11226695" cy="46363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rgbClr val="FF0000"/>
                </a:solidFill>
                <a:latin typeface="Balthazar"/>
                <a:ea typeface="Balthazar"/>
                <a:cs typeface="Balthazar"/>
                <a:sym typeface="Balthazar"/>
              </a:rPr>
              <a:t>Functional Dependency</a:t>
            </a:r>
            <a:endParaRPr sz="2800" b="0" i="0" u="none" strike="noStrike" cap="none">
              <a:solidFill>
                <a:srgbClr val="FF0000"/>
              </a:solidFill>
              <a:latin typeface="Balthazar"/>
              <a:ea typeface="Balthazar"/>
              <a:cs typeface="Balthazar"/>
              <a:sym typeface="Balthaz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3"/>
          <p:cNvSpPr txBox="1">
            <a:spLocks noGrp="1"/>
          </p:cNvSpPr>
          <p:nvPr>
            <p:ph type="body" idx="1"/>
          </p:nvPr>
        </p:nvSpPr>
        <p:spPr>
          <a:xfrm>
            <a:off x="207034" y="1043796"/>
            <a:ext cx="10515600" cy="4261449"/>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Clr>
                <a:schemeClr val="dk1"/>
              </a:buClr>
              <a:buSzPts val="1800"/>
              <a:buChar char="•"/>
            </a:pPr>
            <a:r>
              <a:rPr lang="en-US" sz="2000">
                <a:solidFill>
                  <a:srgbClr val="0000FF"/>
                </a:solidFill>
                <a:latin typeface="Bookman Old Style"/>
                <a:ea typeface="Bookman Old Style"/>
                <a:cs typeface="Bookman Old Style"/>
                <a:sym typeface="Bookman Old Style"/>
              </a:rPr>
              <a:t>Procedural versus non-procedural, or declarative</a:t>
            </a:r>
            <a:endParaRPr/>
          </a:p>
          <a:p>
            <a:pPr marL="457200" lvl="0" indent="-342900" algn="l" rtl="0">
              <a:lnSpc>
                <a:spcPct val="90000"/>
              </a:lnSpc>
              <a:spcBef>
                <a:spcPts val="1000"/>
              </a:spcBef>
              <a:spcAft>
                <a:spcPts val="0"/>
              </a:spcAft>
              <a:buClr>
                <a:schemeClr val="dk1"/>
              </a:buClr>
              <a:buSzPts val="1800"/>
              <a:buChar char="•"/>
            </a:pPr>
            <a:r>
              <a:rPr lang="en-US" sz="2000">
                <a:solidFill>
                  <a:srgbClr val="0000FF"/>
                </a:solidFill>
                <a:latin typeface="Bookman Old Style"/>
                <a:ea typeface="Bookman Old Style"/>
                <a:cs typeface="Bookman Old Style"/>
                <a:sym typeface="Bookman Old Style"/>
              </a:rPr>
              <a:t>“Pure” languages:</a:t>
            </a:r>
            <a:endParaRPr/>
          </a:p>
          <a:p>
            <a:pPr marL="914400" lvl="1" indent="-342900" algn="l" rtl="0">
              <a:lnSpc>
                <a:spcPct val="90000"/>
              </a:lnSpc>
              <a:spcBef>
                <a:spcPts val="500"/>
              </a:spcBef>
              <a:spcAft>
                <a:spcPts val="0"/>
              </a:spcAft>
              <a:buSzPts val="1800"/>
              <a:buChar char="•"/>
            </a:pPr>
            <a:r>
              <a:rPr lang="en-US" sz="2000" b="1">
                <a:solidFill>
                  <a:srgbClr val="FF0000"/>
                </a:solidFill>
                <a:latin typeface="Bookman Old Style"/>
                <a:ea typeface="Bookman Old Style"/>
                <a:cs typeface="Bookman Old Style"/>
                <a:sym typeface="Bookman Old Style"/>
              </a:rPr>
              <a:t>Relational algebra</a:t>
            </a:r>
            <a:endParaRPr/>
          </a:p>
          <a:p>
            <a:pPr marL="914400" lvl="1" indent="-342900" algn="l" rtl="0">
              <a:lnSpc>
                <a:spcPct val="90000"/>
              </a:lnSpc>
              <a:spcBef>
                <a:spcPts val="500"/>
              </a:spcBef>
              <a:spcAft>
                <a:spcPts val="0"/>
              </a:spcAft>
              <a:buSzPts val="1800"/>
              <a:buChar char="•"/>
            </a:pPr>
            <a:r>
              <a:rPr lang="en-US" sz="2000">
                <a:solidFill>
                  <a:srgbClr val="0000FF"/>
                </a:solidFill>
                <a:latin typeface="Bookman Old Style"/>
                <a:ea typeface="Bookman Old Style"/>
                <a:cs typeface="Bookman Old Style"/>
                <a:sym typeface="Bookman Old Style"/>
              </a:rPr>
              <a:t>Tuple relational calculus</a:t>
            </a:r>
            <a:endParaRPr/>
          </a:p>
          <a:p>
            <a:pPr marL="914400" lvl="1" indent="-342900" algn="l" rtl="0">
              <a:lnSpc>
                <a:spcPct val="90000"/>
              </a:lnSpc>
              <a:spcBef>
                <a:spcPts val="500"/>
              </a:spcBef>
              <a:spcAft>
                <a:spcPts val="0"/>
              </a:spcAft>
              <a:buSzPts val="1800"/>
              <a:buChar char="•"/>
            </a:pPr>
            <a:r>
              <a:rPr lang="en-US" sz="2000">
                <a:solidFill>
                  <a:srgbClr val="0000FF"/>
                </a:solidFill>
                <a:latin typeface="Bookman Old Style"/>
                <a:ea typeface="Bookman Old Style"/>
                <a:cs typeface="Bookman Old Style"/>
                <a:sym typeface="Bookman Old Style"/>
              </a:rPr>
              <a:t>Domain relational calculus</a:t>
            </a:r>
            <a:endParaRPr/>
          </a:p>
          <a:p>
            <a:pPr marL="457200" lvl="0" indent="-342900" algn="l" rtl="0">
              <a:lnSpc>
                <a:spcPct val="90000"/>
              </a:lnSpc>
              <a:spcBef>
                <a:spcPts val="1000"/>
              </a:spcBef>
              <a:spcAft>
                <a:spcPts val="0"/>
              </a:spcAft>
              <a:buClr>
                <a:schemeClr val="dk1"/>
              </a:buClr>
              <a:buSzPts val="1800"/>
              <a:buChar char="•"/>
            </a:pPr>
            <a:r>
              <a:rPr lang="en-US" sz="2000">
                <a:solidFill>
                  <a:srgbClr val="0000FF"/>
                </a:solidFill>
                <a:latin typeface="Bookman Old Style"/>
                <a:ea typeface="Bookman Old Style"/>
                <a:cs typeface="Bookman Old Style"/>
                <a:sym typeface="Bookman Old Style"/>
              </a:rPr>
              <a:t>A  procedural language consisting  of a set of operations that take one or two relations as input and produce a new relation as their result. </a:t>
            </a:r>
            <a:endParaRPr/>
          </a:p>
          <a:p>
            <a:pPr marL="457200" lvl="0" indent="-342900" algn="l" rtl="0">
              <a:lnSpc>
                <a:spcPct val="90000"/>
              </a:lnSpc>
              <a:spcBef>
                <a:spcPts val="1000"/>
              </a:spcBef>
              <a:spcAft>
                <a:spcPts val="0"/>
              </a:spcAft>
              <a:buClr>
                <a:schemeClr val="dk1"/>
              </a:buClr>
              <a:buSzPts val="1800"/>
              <a:buChar char="•"/>
            </a:pPr>
            <a:r>
              <a:rPr lang="en-US" sz="2000">
                <a:solidFill>
                  <a:srgbClr val="0000FF"/>
                </a:solidFill>
                <a:latin typeface="Bookman Old Style"/>
                <a:ea typeface="Bookman Old Style"/>
                <a:cs typeface="Bookman Old Style"/>
                <a:sym typeface="Bookman Old Style"/>
              </a:rPr>
              <a:t>Six basic operators</a:t>
            </a:r>
            <a:endParaRPr/>
          </a:p>
          <a:p>
            <a:pPr marL="914400" lvl="1" indent="-342900" algn="l" rtl="0">
              <a:lnSpc>
                <a:spcPct val="90000"/>
              </a:lnSpc>
              <a:spcBef>
                <a:spcPts val="500"/>
              </a:spcBef>
              <a:spcAft>
                <a:spcPts val="0"/>
              </a:spcAft>
              <a:buSzPts val="1800"/>
              <a:buChar char="•"/>
            </a:pPr>
            <a:r>
              <a:rPr lang="en-US" sz="2000">
                <a:solidFill>
                  <a:srgbClr val="0000FF"/>
                </a:solidFill>
                <a:latin typeface="Bookman Old Style"/>
                <a:ea typeface="Bookman Old Style"/>
                <a:cs typeface="Bookman Old Style"/>
                <a:sym typeface="Bookman Old Style"/>
              </a:rPr>
              <a:t>select: σ</a:t>
            </a:r>
            <a:endParaRPr sz="2000">
              <a:solidFill>
                <a:srgbClr val="0000FF"/>
              </a:solidFill>
              <a:latin typeface="Bookman Old Style"/>
              <a:ea typeface="Bookman Old Style"/>
              <a:cs typeface="Bookman Old Style"/>
              <a:sym typeface="Bookman Old Style"/>
            </a:endParaRPr>
          </a:p>
          <a:p>
            <a:pPr marL="914400" lvl="1" indent="-342900" algn="l" rtl="0">
              <a:lnSpc>
                <a:spcPct val="90000"/>
              </a:lnSpc>
              <a:spcBef>
                <a:spcPts val="500"/>
              </a:spcBef>
              <a:spcAft>
                <a:spcPts val="0"/>
              </a:spcAft>
              <a:buSzPts val="1800"/>
              <a:buChar char="•"/>
            </a:pPr>
            <a:r>
              <a:rPr lang="en-US" sz="2000">
                <a:solidFill>
                  <a:srgbClr val="0000FF"/>
                </a:solidFill>
                <a:latin typeface="Bookman Old Style"/>
                <a:ea typeface="Bookman Old Style"/>
                <a:cs typeface="Bookman Old Style"/>
                <a:sym typeface="Bookman Old Style"/>
              </a:rPr>
              <a:t>project: ∏</a:t>
            </a:r>
            <a:endParaRPr sz="2000">
              <a:solidFill>
                <a:srgbClr val="0000FF"/>
              </a:solidFill>
              <a:latin typeface="Bookman Old Style"/>
              <a:ea typeface="Bookman Old Style"/>
              <a:cs typeface="Bookman Old Style"/>
              <a:sym typeface="Bookman Old Style"/>
            </a:endParaRPr>
          </a:p>
          <a:p>
            <a:pPr marL="914400" lvl="1" indent="-342900" algn="l" rtl="0">
              <a:lnSpc>
                <a:spcPct val="90000"/>
              </a:lnSpc>
              <a:spcBef>
                <a:spcPts val="500"/>
              </a:spcBef>
              <a:spcAft>
                <a:spcPts val="0"/>
              </a:spcAft>
              <a:buSzPts val="1800"/>
              <a:buChar char="•"/>
            </a:pPr>
            <a:r>
              <a:rPr lang="en-US" sz="2000">
                <a:solidFill>
                  <a:srgbClr val="0000FF"/>
                </a:solidFill>
                <a:latin typeface="Bookman Old Style"/>
                <a:ea typeface="Bookman Old Style"/>
                <a:cs typeface="Bookman Old Style"/>
                <a:sym typeface="Bookman Old Style"/>
              </a:rPr>
              <a:t>union: ∪</a:t>
            </a:r>
            <a:endParaRPr sz="2000">
              <a:solidFill>
                <a:srgbClr val="0000FF"/>
              </a:solidFill>
              <a:latin typeface="Bookman Old Style"/>
              <a:ea typeface="Bookman Old Style"/>
              <a:cs typeface="Bookman Old Style"/>
              <a:sym typeface="Bookman Old Style"/>
            </a:endParaRPr>
          </a:p>
          <a:p>
            <a:pPr marL="914400" lvl="1" indent="-342900" algn="l" rtl="0">
              <a:lnSpc>
                <a:spcPct val="90000"/>
              </a:lnSpc>
              <a:spcBef>
                <a:spcPts val="500"/>
              </a:spcBef>
              <a:spcAft>
                <a:spcPts val="0"/>
              </a:spcAft>
              <a:buSzPts val="1800"/>
              <a:buChar char="•"/>
            </a:pPr>
            <a:r>
              <a:rPr lang="en-US" sz="2000">
                <a:solidFill>
                  <a:srgbClr val="0000FF"/>
                </a:solidFill>
                <a:latin typeface="Bookman Old Style"/>
                <a:ea typeface="Bookman Old Style"/>
                <a:cs typeface="Bookman Old Style"/>
                <a:sym typeface="Bookman Old Style"/>
              </a:rPr>
              <a:t>set difference: – </a:t>
            </a:r>
            <a:endParaRPr/>
          </a:p>
          <a:p>
            <a:pPr marL="914400" lvl="1" indent="-342900" algn="l" rtl="0">
              <a:lnSpc>
                <a:spcPct val="90000"/>
              </a:lnSpc>
              <a:spcBef>
                <a:spcPts val="500"/>
              </a:spcBef>
              <a:spcAft>
                <a:spcPts val="0"/>
              </a:spcAft>
              <a:buSzPts val="1800"/>
              <a:buChar char="•"/>
            </a:pPr>
            <a:r>
              <a:rPr lang="en-US" sz="2000">
                <a:solidFill>
                  <a:srgbClr val="0000FF"/>
                </a:solidFill>
                <a:latin typeface="Bookman Old Style"/>
                <a:ea typeface="Bookman Old Style"/>
                <a:cs typeface="Bookman Old Style"/>
                <a:sym typeface="Bookman Old Style"/>
              </a:rPr>
              <a:t>Cartesian product: x</a:t>
            </a:r>
            <a:endParaRPr/>
          </a:p>
          <a:p>
            <a:pPr marL="914400" lvl="1" indent="-342900" algn="l" rtl="0">
              <a:lnSpc>
                <a:spcPct val="90000"/>
              </a:lnSpc>
              <a:spcBef>
                <a:spcPts val="500"/>
              </a:spcBef>
              <a:spcAft>
                <a:spcPts val="0"/>
              </a:spcAft>
              <a:buSzPts val="1800"/>
              <a:buChar char="•"/>
            </a:pPr>
            <a:r>
              <a:rPr lang="en-US" sz="2000">
                <a:solidFill>
                  <a:srgbClr val="0000FF"/>
                </a:solidFill>
                <a:latin typeface="Bookman Old Style"/>
                <a:ea typeface="Bookman Old Style"/>
                <a:cs typeface="Bookman Old Style"/>
                <a:sym typeface="Bookman Old Style"/>
              </a:rPr>
              <a:t>rename: ρ</a:t>
            </a:r>
            <a:endParaRPr/>
          </a:p>
          <a:p>
            <a:pPr marL="914400" lvl="1" indent="-228600" algn="l" rtl="0">
              <a:lnSpc>
                <a:spcPct val="90000"/>
              </a:lnSpc>
              <a:spcBef>
                <a:spcPts val="500"/>
              </a:spcBef>
              <a:spcAft>
                <a:spcPts val="0"/>
              </a:spcAft>
              <a:buSzPts val="1800"/>
              <a:buNone/>
            </a:pPr>
            <a:endParaRPr sz="2000">
              <a:solidFill>
                <a:srgbClr val="0000FF"/>
              </a:solidFill>
              <a:latin typeface="Bookman Old Style"/>
              <a:ea typeface="Bookman Old Style"/>
              <a:cs typeface="Bookman Old Style"/>
              <a:sym typeface="Bookman Old Style"/>
            </a:endParaRPr>
          </a:p>
        </p:txBody>
      </p:sp>
      <p:sp>
        <p:nvSpPr>
          <p:cNvPr id="94" name="Google Shape;94;p3"/>
          <p:cNvSpPr/>
          <p:nvPr/>
        </p:nvSpPr>
        <p:spPr>
          <a:xfrm>
            <a:off x="0" y="17252"/>
            <a:ext cx="1100730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FF0000"/>
                </a:solidFill>
                <a:latin typeface="Balthazar"/>
                <a:ea typeface="Balthazar"/>
                <a:cs typeface="Balthazar"/>
                <a:sym typeface="Balthazar"/>
              </a:rPr>
              <a:t>INTRODUCTION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0"/>
          <p:cNvSpPr txBox="1">
            <a:spLocks noGrp="1"/>
          </p:cNvSpPr>
          <p:nvPr>
            <p:ph type="body" idx="1"/>
          </p:nvPr>
        </p:nvSpPr>
        <p:spPr>
          <a:xfrm>
            <a:off x="682925" y="1182478"/>
            <a:ext cx="10833340" cy="4351338"/>
          </a:xfrm>
          <a:prstGeom prst="rect">
            <a:avLst/>
          </a:prstGeom>
          <a:noFill/>
          <a:ln>
            <a:noFill/>
          </a:ln>
        </p:spPr>
        <p:txBody>
          <a:bodyPr spcFirstLastPara="1" wrap="square" lIns="91425" tIns="45700" rIns="91425" bIns="45700" anchor="t" anchorCtr="0">
            <a:normAutofit/>
          </a:bodyPr>
          <a:lstStyle/>
          <a:p>
            <a:pPr marL="542925" lvl="0" indent="-542925" algn="just" rtl="0">
              <a:lnSpc>
                <a:spcPct val="110000"/>
              </a:lnSpc>
              <a:spcBef>
                <a:spcPts val="0"/>
              </a:spcBef>
              <a:spcAft>
                <a:spcPts val="0"/>
              </a:spcAft>
              <a:buClr>
                <a:srgbClr val="C00000"/>
              </a:buClr>
              <a:buSzPts val="2400"/>
              <a:buFont typeface="Noto Sans Symbols"/>
              <a:buChar char="✔"/>
            </a:pPr>
            <a:r>
              <a:rPr lang="en-US" sz="2400">
                <a:solidFill>
                  <a:srgbClr val="0000FF"/>
                </a:solidFill>
                <a:latin typeface="Bookman Old Style"/>
                <a:ea typeface="Bookman Old Style"/>
                <a:cs typeface="Bookman Old Style"/>
                <a:sym typeface="Bookman Old Style"/>
              </a:rPr>
              <a:t>Decomposition is the process of splitting a single database table into multiple tables to improve its design and eliminate redundancy. </a:t>
            </a:r>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542925" algn="just" rtl="0">
              <a:lnSpc>
                <a:spcPct val="110000"/>
              </a:lnSpc>
              <a:spcBef>
                <a:spcPts val="0"/>
              </a:spcBef>
              <a:spcAft>
                <a:spcPts val="0"/>
              </a:spcAft>
              <a:buClr>
                <a:srgbClr val="C00000"/>
              </a:buClr>
              <a:buSzPts val="2400"/>
              <a:buFont typeface="Noto Sans Symbols"/>
              <a:buChar char="✔"/>
            </a:pPr>
            <a:r>
              <a:rPr lang="en-US" sz="2400">
                <a:solidFill>
                  <a:srgbClr val="0000FF"/>
                </a:solidFill>
                <a:latin typeface="Bookman Old Style"/>
                <a:ea typeface="Bookman Old Style"/>
                <a:cs typeface="Bookman Old Style"/>
                <a:sym typeface="Bookman Old Style"/>
              </a:rPr>
              <a:t>In the context of functional dependencies, decomposition involves splitting a table into smaller tables that satisfy certain functional dependencies.</a:t>
            </a:r>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228600" lvl="0" indent="-76200"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0" lvl="0" indent="0" algn="just" rtl="0">
              <a:lnSpc>
                <a:spcPct val="150000"/>
              </a:lnSpc>
              <a:spcBef>
                <a:spcPts val="1000"/>
              </a:spcBef>
              <a:spcAft>
                <a:spcPts val="0"/>
              </a:spcAft>
              <a:buClr>
                <a:srgbClr val="C00000"/>
              </a:buClr>
              <a:buSzPts val="2400"/>
              <a:buNone/>
            </a:pPr>
            <a:endParaRPr sz="2400">
              <a:solidFill>
                <a:srgbClr val="0000FF"/>
              </a:solidFill>
              <a:latin typeface="Bookman Old Style"/>
              <a:ea typeface="Bookman Old Style"/>
              <a:cs typeface="Bookman Old Style"/>
              <a:sym typeface="Bookman Old Style"/>
            </a:endParaRPr>
          </a:p>
        </p:txBody>
      </p:sp>
      <p:sp>
        <p:nvSpPr>
          <p:cNvPr id="265" name="Google Shape;265;p30"/>
          <p:cNvSpPr txBox="1"/>
          <p:nvPr/>
        </p:nvSpPr>
        <p:spPr>
          <a:xfrm>
            <a:off x="289570" y="475892"/>
            <a:ext cx="11226695" cy="46363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rgbClr val="FF0000"/>
                </a:solidFill>
                <a:latin typeface="Balthazar"/>
                <a:ea typeface="Balthazar"/>
                <a:cs typeface="Balthazar"/>
                <a:sym typeface="Balthazar"/>
              </a:rPr>
              <a:t>Decomposition using Functional Dependency</a:t>
            </a:r>
            <a:endParaRPr sz="2800" b="0" i="0" u="none" strike="noStrike" cap="none">
              <a:solidFill>
                <a:srgbClr val="FF0000"/>
              </a:solidFill>
              <a:latin typeface="Balthazar"/>
              <a:ea typeface="Balthazar"/>
              <a:cs typeface="Balthazar"/>
              <a:sym typeface="Balthaz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1"/>
          <p:cNvSpPr txBox="1">
            <a:spLocks noGrp="1"/>
          </p:cNvSpPr>
          <p:nvPr>
            <p:ph type="body" idx="1"/>
          </p:nvPr>
        </p:nvSpPr>
        <p:spPr>
          <a:xfrm>
            <a:off x="682925" y="1182478"/>
            <a:ext cx="10833340" cy="4351338"/>
          </a:xfrm>
          <a:prstGeom prst="rect">
            <a:avLst/>
          </a:prstGeom>
          <a:noFill/>
          <a:ln>
            <a:noFill/>
          </a:ln>
        </p:spPr>
        <p:txBody>
          <a:bodyPr spcFirstLastPara="1" wrap="square" lIns="91425" tIns="45700" rIns="91425" bIns="45700" anchor="t" anchorCtr="0">
            <a:normAutofit/>
          </a:bodyPr>
          <a:lstStyle/>
          <a:p>
            <a:pPr marL="542925" lvl="0" indent="-542925" algn="just" rtl="0">
              <a:lnSpc>
                <a:spcPct val="110000"/>
              </a:lnSpc>
              <a:spcBef>
                <a:spcPts val="0"/>
              </a:spcBef>
              <a:spcAft>
                <a:spcPts val="0"/>
              </a:spcAft>
              <a:buClr>
                <a:srgbClr val="C00000"/>
              </a:buClr>
              <a:buSzPts val="2400"/>
              <a:buFont typeface="Noto Sans Symbols"/>
              <a:buChar char="✔"/>
            </a:pPr>
            <a:r>
              <a:rPr lang="en-US" sz="2400">
                <a:solidFill>
                  <a:srgbClr val="0000FF"/>
                </a:solidFill>
                <a:latin typeface="Bookman Old Style"/>
                <a:ea typeface="Bookman Old Style"/>
                <a:cs typeface="Bookman Old Style"/>
                <a:sym typeface="Bookman Old Style"/>
              </a:rPr>
              <a:t>Dependency preservation is the property that ensures that a decomposition of a table into smaller tables preserves the functional dependencies that existed in the original table. </a:t>
            </a:r>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542925" algn="just" rtl="0">
              <a:lnSpc>
                <a:spcPct val="110000"/>
              </a:lnSpc>
              <a:spcBef>
                <a:spcPts val="0"/>
              </a:spcBef>
              <a:spcAft>
                <a:spcPts val="0"/>
              </a:spcAft>
              <a:buClr>
                <a:srgbClr val="C00000"/>
              </a:buClr>
              <a:buSzPts val="2400"/>
              <a:buFont typeface="Noto Sans Symbols"/>
              <a:buChar char="✔"/>
            </a:pPr>
            <a:r>
              <a:rPr lang="en-US" sz="2400">
                <a:solidFill>
                  <a:srgbClr val="0000FF"/>
                </a:solidFill>
                <a:latin typeface="Bookman Old Style"/>
                <a:ea typeface="Bookman Old Style"/>
                <a:cs typeface="Bookman Old Style"/>
                <a:sym typeface="Bookman Old Style"/>
              </a:rPr>
              <a:t>In other words, if a functional dependency existed between two attributes in the original table, it should also exist in the smaller tables after decomposition.</a:t>
            </a:r>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228600" lvl="0" indent="-76200"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0" lvl="0" indent="0" algn="just" rtl="0">
              <a:lnSpc>
                <a:spcPct val="150000"/>
              </a:lnSpc>
              <a:spcBef>
                <a:spcPts val="1000"/>
              </a:spcBef>
              <a:spcAft>
                <a:spcPts val="0"/>
              </a:spcAft>
              <a:buClr>
                <a:srgbClr val="C00000"/>
              </a:buClr>
              <a:buSzPts val="2400"/>
              <a:buNone/>
            </a:pPr>
            <a:endParaRPr sz="2400">
              <a:solidFill>
                <a:srgbClr val="0000FF"/>
              </a:solidFill>
              <a:latin typeface="Bookman Old Style"/>
              <a:ea typeface="Bookman Old Style"/>
              <a:cs typeface="Bookman Old Style"/>
              <a:sym typeface="Bookman Old Style"/>
            </a:endParaRPr>
          </a:p>
        </p:txBody>
      </p:sp>
      <p:sp>
        <p:nvSpPr>
          <p:cNvPr id="271" name="Google Shape;271;p31"/>
          <p:cNvSpPr txBox="1"/>
          <p:nvPr/>
        </p:nvSpPr>
        <p:spPr>
          <a:xfrm>
            <a:off x="482652" y="475892"/>
            <a:ext cx="11226695" cy="46363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rgbClr val="FF0000"/>
                </a:solidFill>
                <a:latin typeface="Balthazar"/>
                <a:ea typeface="Balthazar"/>
                <a:cs typeface="Balthazar"/>
                <a:sym typeface="Balthazar"/>
              </a:rPr>
              <a:t>Dependency Preservation</a:t>
            </a:r>
            <a:endParaRPr sz="2800" b="0" i="0" u="none" strike="noStrike" cap="none">
              <a:solidFill>
                <a:srgbClr val="FF0000"/>
              </a:solidFill>
              <a:latin typeface="Balthazar"/>
              <a:ea typeface="Balthazar"/>
              <a:cs typeface="Balthazar"/>
              <a:sym typeface="Balthaz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2"/>
          <p:cNvSpPr txBox="1">
            <a:spLocks noGrp="1"/>
          </p:cNvSpPr>
          <p:nvPr>
            <p:ph type="body" idx="1"/>
          </p:nvPr>
        </p:nvSpPr>
        <p:spPr>
          <a:xfrm>
            <a:off x="682925" y="1182478"/>
            <a:ext cx="10833340" cy="4351338"/>
          </a:xfrm>
          <a:prstGeom prst="rect">
            <a:avLst/>
          </a:prstGeom>
          <a:noFill/>
          <a:ln>
            <a:noFill/>
          </a:ln>
        </p:spPr>
        <p:txBody>
          <a:bodyPr spcFirstLastPara="1" wrap="square" lIns="91425" tIns="45700" rIns="91425" bIns="45700" anchor="t" anchorCtr="0">
            <a:normAutofit/>
          </a:bodyPr>
          <a:lstStyle/>
          <a:p>
            <a:pPr marL="542925" lvl="0" indent="-542925" algn="just" rtl="0">
              <a:lnSpc>
                <a:spcPct val="110000"/>
              </a:lnSpc>
              <a:spcBef>
                <a:spcPts val="0"/>
              </a:spcBef>
              <a:spcAft>
                <a:spcPts val="0"/>
              </a:spcAft>
              <a:buClr>
                <a:srgbClr val="C00000"/>
              </a:buClr>
              <a:buSzPts val="2400"/>
              <a:buFont typeface="Noto Sans Symbols"/>
              <a:buChar char="✔"/>
            </a:pPr>
            <a:r>
              <a:rPr lang="en-US" sz="2400">
                <a:solidFill>
                  <a:srgbClr val="0000FF"/>
                </a:solidFill>
                <a:latin typeface="Bookman Old Style"/>
                <a:ea typeface="Bookman Old Style"/>
                <a:cs typeface="Bookman Old Style"/>
                <a:sym typeface="Bookman Old Style"/>
              </a:rPr>
              <a:t>Suppose we have a database table called "employees" with the following attributes:</a:t>
            </a:r>
            <a:endParaRPr/>
          </a:p>
          <a:p>
            <a:pPr marL="0" lvl="0" indent="0" algn="just" rtl="0">
              <a:lnSpc>
                <a:spcPct val="110000"/>
              </a:lnSpc>
              <a:spcBef>
                <a:spcPts val="0"/>
              </a:spcBef>
              <a:spcAft>
                <a:spcPts val="0"/>
              </a:spcAft>
              <a:buClr>
                <a:srgbClr val="C00000"/>
              </a:buClr>
              <a:buSzPts val="2400"/>
              <a:buNone/>
            </a:pPr>
            <a:endParaRPr sz="2400">
              <a:solidFill>
                <a:srgbClr val="0000FF"/>
              </a:solidFill>
              <a:latin typeface="Bookman Old Style"/>
              <a:ea typeface="Bookman Old Style"/>
              <a:cs typeface="Bookman Old Style"/>
              <a:sym typeface="Bookman Old Style"/>
            </a:endParaRPr>
          </a:p>
          <a:p>
            <a:pPr marL="542925" lvl="0" indent="-542925" algn="just" rtl="0">
              <a:lnSpc>
                <a:spcPct val="110000"/>
              </a:lnSpc>
              <a:spcBef>
                <a:spcPts val="0"/>
              </a:spcBef>
              <a:spcAft>
                <a:spcPts val="0"/>
              </a:spcAft>
              <a:buClr>
                <a:srgbClr val="C00000"/>
              </a:buClr>
              <a:buSzPts val="2400"/>
              <a:buFont typeface="Noto Sans Symbols"/>
              <a:buChar char="✔"/>
            </a:pPr>
            <a:r>
              <a:rPr lang="en-US" sz="2400">
                <a:solidFill>
                  <a:srgbClr val="0000FF"/>
                </a:solidFill>
                <a:latin typeface="Bookman Old Style"/>
                <a:ea typeface="Bookman Old Style"/>
                <a:cs typeface="Bookman Old Style"/>
                <a:sym typeface="Bookman Old Style"/>
              </a:rPr>
              <a:t>employees (employee_id, employee_name, department, salary)</a:t>
            </a:r>
            <a:endParaRPr/>
          </a:p>
          <a:p>
            <a:pPr marL="0" lvl="0" indent="0" algn="just" rtl="0">
              <a:lnSpc>
                <a:spcPct val="110000"/>
              </a:lnSpc>
              <a:spcBef>
                <a:spcPts val="0"/>
              </a:spcBef>
              <a:spcAft>
                <a:spcPts val="0"/>
              </a:spcAft>
              <a:buClr>
                <a:srgbClr val="C00000"/>
              </a:buClr>
              <a:buSzPts val="2400"/>
              <a:buNone/>
            </a:pPr>
            <a:r>
              <a:rPr lang="en-US" sz="2400">
                <a:solidFill>
                  <a:srgbClr val="0000FF"/>
                </a:solidFill>
                <a:latin typeface="Bookman Old Style"/>
                <a:ea typeface="Bookman Old Style"/>
                <a:cs typeface="Bookman Old Style"/>
                <a:sym typeface="Bookman Old Style"/>
              </a:rPr>
              <a:t> </a:t>
            </a:r>
            <a:endParaRPr/>
          </a:p>
          <a:p>
            <a:pPr marL="457200" lvl="0" indent="-342900" algn="l" rtl="0">
              <a:lnSpc>
                <a:spcPct val="90000"/>
              </a:lnSpc>
              <a:spcBef>
                <a:spcPts val="1000"/>
              </a:spcBef>
              <a:spcAft>
                <a:spcPts val="0"/>
              </a:spcAft>
              <a:buSzPts val="1800"/>
              <a:buFont typeface="Arial"/>
              <a:buChar char="•"/>
            </a:pPr>
            <a:r>
              <a:rPr lang="en-US" sz="2400">
                <a:solidFill>
                  <a:srgbClr val="0000FF"/>
                </a:solidFill>
                <a:latin typeface="Bookman Old Style"/>
                <a:ea typeface="Bookman Old Style"/>
                <a:cs typeface="Bookman Old Style"/>
                <a:sym typeface="Bookman Old Style"/>
              </a:rPr>
              <a:t>Let's say that the following functional dependencies hold in this table:</a:t>
            </a:r>
            <a:endParaRPr/>
          </a:p>
          <a:p>
            <a:pPr marL="457200" lvl="0" indent="-342900" algn="l" rtl="0">
              <a:lnSpc>
                <a:spcPct val="90000"/>
              </a:lnSpc>
              <a:spcBef>
                <a:spcPts val="1000"/>
              </a:spcBef>
              <a:spcAft>
                <a:spcPts val="0"/>
              </a:spcAft>
              <a:buSzPts val="1800"/>
              <a:buFont typeface="Arial"/>
              <a:buChar char="•"/>
            </a:pPr>
            <a:r>
              <a:rPr lang="en-US" sz="2400">
                <a:solidFill>
                  <a:srgbClr val="0000FF"/>
                </a:solidFill>
                <a:latin typeface="Bookman Old Style"/>
                <a:ea typeface="Bookman Old Style"/>
                <a:cs typeface="Bookman Old Style"/>
                <a:sym typeface="Bookman Old Style"/>
              </a:rPr>
              <a:t>employee_id -&gt; employee_name, department, salary</a:t>
            </a:r>
            <a:endParaRPr/>
          </a:p>
          <a:p>
            <a:pPr marL="457200" lvl="0" indent="-342900" algn="l" rtl="0">
              <a:lnSpc>
                <a:spcPct val="90000"/>
              </a:lnSpc>
              <a:spcBef>
                <a:spcPts val="1000"/>
              </a:spcBef>
              <a:spcAft>
                <a:spcPts val="0"/>
              </a:spcAft>
              <a:buSzPts val="1800"/>
              <a:buFont typeface="Arial"/>
              <a:buChar char="•"/>
            </a:pPr>
            <a:r>
              <a:rPr lang="en-US" sz="2400">
                <a:solidFill>
                  <a:srgbClr val="0000FF"/>
                </a:solidFill>
                <a:latin typeface="Bookman Old Style"/>
                <a:ea typeface="Bookman Old Style"/>
                <a:cs typeface="Bookman Old Style"/>
                <a:sym typeface="Bookman Old Style"/>
              </a:rPr>
              <a:t>department -&gt; salary</a:t>
            </a:r>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228600" lvl="0" indent="-76200"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0" lvl="0" indent="0" algn="just" rtl="0">
              <a:lnSpc>
                <a:spcPct val="150000"/>
              </a:lnSpc>
              <a:spcBef>
                <a:spcPts val="1000"/>
              </a:spcBef>
              <a:spcAft>
                <a:spcPts val="0"/>
              </a:spcAft>
              <a:buClr>
                <a:srgbClr val="C00000"/>
              </a:buClr>
              <a:buSzPts val="2400"/>
              <a:buNone/>
            </a:pPr>
            <a:endParaRPr sz="2400">
              <a:solidFill>
                <a:srgbClr val="0000FF"/>
              </a:solidFill>
              <a:latin typeface="Bookman Old Style"/>
              <a:ea typeface="Bookman Old Style"/>
              <a:cs typeface="Bookman Old Style"/>
              <a:sym typeface="Bookman Old Style"/>
            </a:endParaRPr>
          </a:p>
        </p:txBody>
      </p:sp>
      <p:sp>
        <p:nvSpPr>
          <p:cNvPr id="277" name="Google Shape;277;p32"/>
          <p:cNvSpPr txBox="1"/>
          <p:nvPr/>
        </p:nvSpPr>
        <p:spPr>
          <a:xfrm>
            <a:off x="482652" y="475892"/>
            <a:ext cx="11226695" cy="46363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rgbClr val="FF0000"/>
                </a:solidFill>
                <a:latin typeface="Balthazar"/>
                <a:ea typeface="Balthazar"/>
                <a:cs typeface="Balthazar"/>
                <a:sym typeface="Balthazar"/>
              </a:rPr>
              <a:t>Example</a:t>
            </a:r>
            <a:endParaRPr sz="2800" b="0" i="0" u="none" strike="noStrike" cap="none">
              <a:solidFill>
                <a:srgbClr val="FF0000"/>
              </a:solidFill>
              <a:latin typeface="Balthazar"/>
              <a:ea typeface="Balthazar"/>
              <a:cs typeface="Balthazar"/>
              <a:sym typeface="Balthaz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3"/>
          <p:cNvSpPr txBox="1">
            <a:spLocks noGrp="1"/>
          </p:cNvSpPr>
          <p:nvPr>
            <p:ph type="body" idx="1"/>
          </p:nvPr>
        </p:nvSpPr>
        <p:spPr>
          <a:xfrm>
            <a:off x="682925" y="1182477"/>
            <a:ext cx="10896162" cy="4890331"/>
          </a:xfrm>
          <a:prstGeom prst="rect">
            <a:avLst/>
          </a:prstGeom>
          <a:noFill/>
          <a:ln>
            <a:noFill/>
          </a:ln>
        </p:spPr>
        <p:txBody>
          <a:bodyPr spcFirstLastPara="1" wrap="square" lIns="91425" tIns="45700" rIns="91425" bIns="45700" anchor="t" anchorCtr="0">
            <a:normAutofit/>
          </a:bodyPr>
          <a:lstStyle/>
          <a:p>
            <a:pPr marL="457200" lvl="0" indent="-342900" algn="just" rtl="0">
              <a:lnSpc>
                <a:spcPct val="90000"/>
              </a:lnSpc>
              <a:spcBef>
                <a:spcPts val="1000"/>
              </a:spcBef>
              <a:spcAft>
                <a:spcPts val="0"/>
              </a:spcAft>
              <a:buClr>
                <a:srgbClr val="C00000"/>
              </a:buClr>
              <a:buSzPts val="2400"/>
              <a:buFont typeface="Noto Sans Symbols"/>
              <a:buChar char="✔"/>
            </a:pPr>
            <a:r>
              <a:rPr lang="en-US" sz="2400">
                <a:solidFill>
                  <a:srgbClr val="0000FF"/>
                </a:solidFill>
                <a:latin typeface="Bookman Old Style"/>
                <a:ea typeface="Bookman Old Style"/>
                <a:cs typeface="Bookman Old Style"/>
                <a:sym typeface="Bookman Old Style"/>
              </a:rPr>
              <a:t>In other words, the employee ID uniquely determines the employee name, department, and salary, and the department uniquely determines the salary.</a:t>
            </a:r>
            <a:endParaRPr/>
          </a:p>
          <a:p>
            <a:pPr marL="457200" lvl="0" indent="-190500" algn="just" rtl="0">
              <a:lnSpc>
                <a:spcPct val="90000"/>
              </a:lnSpc>
              <a:spcBef>
                <a:spcPts val="100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457200" lvl="0" indent="-342900" algn="just" rtl="0">
              <a:lnSpc>
                <a:spcPct val="90000"/>
              </a:lnSpc>
              <a:spcBef>
                <a:spcPts val="1000"/>
              </a:spcBef>
              <a:spcAft>
                <a:spcPts val="0"/>
              </a:spcAft>
              <a:buClr>
                <a:srgbClr val="C00000"/>
              </a:buClr>
              <a:buSzPts val="2400"/>
              <a:buFont typeface="Noto Sans Symbols"/>
              <a:buChar char="✔"/>
            </a:pPr>
            <a:r>
              <a:rPr lang="en-US" sz="2400">
                <a:solidFill>
                  <a:srgbClr val="0000FF"/>
                </a:solidFill>
                <a:latin typeface="Bookman Old Style"/>
                <a:ea typeface="Bookman Old Style"/>
                <a:cs typeface="Bookman Old Style"/>
                <a:sym typeface="Bookman Old Style"/>
              </a:rPr>
              <a:t>However, this table is not in a good design, because there is redundancy. </a:t>
            </a:r>
            <a:endParaRPr/>
          </a:p>
          <a:p>
            <a:pPr marL="457200" lvl="0" indent="-190500" algn="just" rtl="0">
              <a:lnSpc>
                <a:spcPct val="90000"/>
              </a:lnSpc>
              <a:spcBef>
                <a:spcPts val="100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457200" lvl="0" indent="-342900" algn="just" rtl="0">
              <a:lnSpc>
                <a:spcPct val="90000"/>
              </a:lnSpc>
              <a:spcBef>
                <a:spcPts val="1000"/>
              </a:spcBef>
              <a:spcAft>
                <a:spcPts val="0"/>
              </a:spcAft>
              <a:buClr>
                <a:srgbClr val="C00000"/>
              </a:buClr>
              <a:buSzPts val="2400"/>
              <a:buFont typeface="Noto Sans Symbols"/>
              <a:buChar char="✔"/>
            </a:pPr>
            <a:r>
              <a:rPr lang="en-US" sz="2400">
                <a:solidFill>
                  <a:srgbClr val="0000FF"/>
                </a:solidFill>
                <a:latin typeface="Bookman Old Style"/>
                <a:ea typeface="Bookman Old Style"/>
                <a:cs typeface="Bookman Old Style"/>
                <a:sym typeface="Bookman Old Style"/>
              </a:rPr>
              <a:t>For example, if an employee changes departments, we would need to update multiple rows in the table to reflect this change. </a:t>
            </a:r>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228600" lvl="0" indent="-76200"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0" lvl="0" indent="0" algn="just" rtl="0">
              <a:lnSpc>
                <a:spcPct val="150000"/>
              </a:lnSpc>
              <a:spcBef>
                <a:spcPts val="1000"/>
              </a:spcBef>
              <a:spcAft>
                <a:spcPts val="0"/>
              </a:spcAft>
              <a:buClr>
                <a:srgbClr val="C00000"/>
              </a:buClr>
              <a:buSzPts val="2400"/>
              <a:buNone/>
            </a:pPr>
            <a:endParaRPr sz="2400">
              <a:solidFill>
                <a:srgbClr val="0000FF"/>
              </a:solidFill>
              <a:latin typeface="Bookman Old Style"/>
              <a:ea typeface="Bookman Old Style"/>
              <a:cs typeface="Bookman Old Style"/>
              <a:sym typeface="Bookman Old Style"/>
            </a:endParaRPr>
          </a:p>
        </p:txBody>
      </p:sp>
      <p:sp>
        <p:nvSpPr>
          <p:cNvPr id="283" name="Google Shape;283;p33"/>
          <p:cNvSpPr txBox="1"/>
          <p:nvPr/>
        </p:nvSpPr>
        <p:spPr>
          <a:xfrm>
            <a:off x="482652" y="475892"/>
            <a:ext cx="11226695" cy="46363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rgbClr val="FF0000"/>
                </a:solidFill>
                <a:latin typeface="Balthazar"/>
                <a:ea typeface="Balthazar"/>
                <a:cs typeface="Balthazar"/>
                <a:sym typeface="Balthazar"/>
              </a:rPr>
              <a:t>Example</a:t>
            </a:r>
            <a:endParaRPr sz="2800" b="0" i="0" u="none" strike="noStrike" cap="none">
              <a:solidFill>
                <a:srgbClr val="FF0000"/>
              </a:solidFill>
              <a:latin typeface="Balthazar"/>
              <a:ea typeface="Balthazar"/>
              <a:cs typeface="Balthazar"/>
              <a:sym typeface="Balthaz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4"/>
          <p:cNvSpPr txBox="1">
            <a:spLocks noGrp="1"/>
          </p:cNvSpPr>
          <p:nvPr>
            <p:ph type="body" idx="1"/>
          </p:nvPr>
        </p:nvSpPr>
        <p:spPr>
          <a:xfrm>
            <a:off x="682925" y="1182477"/>
            <a:ext cx="10896162" cy="4890331"/>
          </a:xfrm>
          <a:prstGeom prst="rect">
            <a:avLst/>
          </a:prstGeom>
          <a:noFill/>
          <a:ln>
            <a:noFill/>
          </a:ln>
        </p:spPr>
        <p:txBody>
          <a:bodyPr spcFirstLastPara="1" wrap="square" lIns="91425" tIns="45700" rIns="91425" bIns="45700" anchor="t" anchorCtr="0">
            <a:normAutofit/>
          </a:bodyPr>
          <a:lstStyle/>
          <a:p>
            <a:pPr marL="457200" lvl="0" indent="-342900" algn="just" rtl="0">
              <a:lnSpc>
                <a:spcPct val="90000"/>
              </a:lnSpc>
              <a:spcBef>
                <a:spcPts val="1000"/>
              </a:spcBef>
              <a:spcAft>
                <a:spcPts val="0"/>
              </a:spcAft>
              <a:buClr>
                <a:srgbClr val="C00000"/>
              </a:buClr>
              <a:buSzPts val="2400"/>
              <a:buFont typeface="Noto Sans Symbols"/>
              <a:buChar char="✔"/>
            </a:pPr>
            <a:r>
              <a:rPr lang="en-US" sz="2400">
                <a:solidFill>
                  <a:srgbClr val="0000FF"/>
                </a:solidFill>
                <a:latin typeface="Bookman Old Style"/>
                <a:ea typeface="Bookman Old Style"/>
                <a:cs typeface="Bookman Old Style"/>
                <a:sym typeface="Bookman Old Style"/>
              </a:rPr>
              <a:t>To eliminate this redundancy, we can decompose the table into two smaller tables, as follows:</a:t>
            </a:r>
            <a:endParaRPr/>
          </a:p>
          <a:p>
            <a:pPr marL="457200" lvl="0" indent="-190500" algn="just" rtl="0">
              <a:lnSpc>
                <a:spcPct val="90000"/>
              </a:lnSpc>
              <a:spcBef>
                <a:spcPts val="100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457200" lvl="0" indent="-342900" algn="just" rtl="0">
              <a:lnSpc>
                <a:spcPct val="90000"/>
              </a:lnSpc>
              <a:spcBef>
                <a:spcPts val="1000"/>
              </a:spcBef>
              <a:spcAft>
                <a:spcPts val="0"/>
              </a:spcAft>
              <a:buSzPts val="1800"/>
              <a:buChar char="•"/>
            </a:pPr>
            <a:r>
              <a:rPr lang="en-US" sz="2400">
                <a:solidFill>
                  <a:srgbClr val="0000FF"/>
                </a:solidFill>
                <a:latin typeface="Bookman Old Style"/>
                <a:ea typeface="Bookman Old Style"/>
                <a:cs typeface="Bookman Old Style"/>
                <a:sym typeface="Bookman Old Style"/>
              </a:rPr>
              <a:t>employees1(employee_id, employee_name, department) </a:t>
            </a:r>
            <a:endParaRPr/>
          </a:p>
          <a:p>
            <a:pPr marL="457200" lvl="0" indent="-228600" algn="just" rtl="0">
              <a:lnSpc>
                <a:spcPct val="90000"/>
              </a:lnSpc>
              <a:spcBef>
                <a:spcPts val="1000"/>
              </a:spcBef>
              <a:spcAft>
                <a:spcPts val="0"/>
              </a:spcAft>
              <a:buSzPts val="1800"/>
              <a:buNone/>
            </a:pPr>
            <a:endParaRPr sz="2400">
              <a:solidFill>
                <a:srgbClr val="0000FF"/>
              </a:solidFill>
              <a:latin typeface="Bookman Old Style"/>
              <a:ea typeface="Bookman Old Style"/>
              <a:cs typeface="Bookman Old Style"/>
              <a:sym typeface="Bookman Old Style"/>
            </a:endParaRPr>
          </a:p>
          <a:p>
            <a:pPr marL="457200" lvl="0" indent="-342900" algn="just" rtl="0">
              <a:lnSpc>
                <a:spcPct val="90000"/>
              </a:lnSpc>
              <a:spcBef>
                <a:spcPts val="1000"/>
              </a:spcBef>
              <a:spcAft>
                <a:spcPts val="0"/>
              </a:spcAft>
              <a:buSzPts val="1800"/>
              <a:buChar char="•"/>
            </a:pPr>
            <a:r>
              <a:rPr lang="en-US" sz="2400">
                <a:solidFill>
                  <a:srgbClr val="0000FF"/>
                </a:solidFill>
                <a:latin typeface="Bookman Old Style"/>
                <a:ea typeface="Bookman Old Style"/>
                <a:cs typeface="Bookman Old Style"/>
                <a:sym typeface="Bookman Old Style"/>
              </a:rPr>
              <a:t>employees2(department, salary)</a:t>
            </a:r>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228600" lvl="0" indent="-76200"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0" lvl="0" indent="0" algn="just" rtl="0">
              <a:lnSpc>
                <a:spcPct val="150000"/>
              </a:lnSpc>
              <a:spcBef>
                <a:spcPts val="1000"/>
              </a:spcBef>
              <a:spcAft>
                <a:spcPts val="0"/>
              </a:spcAft>
              <a:buClr>
                <a:srgbClr val="C00000"/>
              </a:buClr>
              <a:buSzPts val="2400"/>
              <a:buNone/>
            </a:pPr>
            <a:endParaRPr sz="2400">
              <a:solidFill>
                <a:srgbClr val="0000FF"/>
              </a:solidFill>
              <a:latin typeface="Bookman Old Style"/>
              <a:ea typeface="Bookman Old Style"/>
              <a:cs typeface="Bookman Old Style"/>
              <a:sym typeface="Bookman Old Style"/>
            </a:endParaRPr>
          </a:p>
        </p:txBody>
      </p:sp>
      <p:sp>
        <p:nvSpPr>
          <p:cNvPr id="289" name="Google Shape;289;p34"/>
          <p:cNvSpPr txBox="1"/>
          <p:nvPr/>
        </p:nvSpPr>
        <p:spPr>
          <a:xfrm>
            <a:off x="482652" y="475892"/>
            <a:ext cx="11226695" cy="46363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rgbClr val="FF0000"/>
                </a:solidFill>
                <a:latin typeface="Balthazar"/>
                <a:ea typeface="Balthazar"/>
                <a:cs typeface="Balthazar"/>
                <a:sym typeface="Balthazar"/>
              </a:rPr>
              <a:t>Example</a:t>
            </a:r>
            <a:endParaRPr sz="2800" b="0" i="0" u="none" strike="noStrike" cap="none">
              <a:solidFill>
                <a:srgbClr val="FF0000"/>
              </a:solidFill>
              <a:latin typeface="Balthazar"/>
              <a:ea typeface="Balthazar"/>
              <a:cs typeface="Balthazar"/>
              <a:sym typeface="Balthaz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5"/>
          <p:cNvSpPr txBox="1">
            <a:spLocks noGrp="1"/>
          </p:cNvSpPr>
          <p:nvPr>
            <p:ph type="body" idx="1"/>
          </p:nvPr>
        </p:nvSpPr>
        <p:spPr>
          <a:xfrm>
            <a:off x="682925" y="1182477"/>
            <a:ext cx="10896162" cy="4890331"/>
          </a:xfrm>
          <a:prstGeom prst="rect">
            <a:avLst/>
          </a:prstGeom>
          <a:noFill/>
          <a:ln>
            <a:noFill/>
          </a:ln>
        </p:spPr>
        <p:txBody>
          <a:bodyPr spcFirstLastPara="1" wrap="square" lIns="91425" tIns="45700" rIns="91425" bIns="45700" anchor="t" anchorCtr="0">
            <a:normAutofit/>
          </a:bodyPr>
          <a:lstStyle/>
          <a:p>
            <a:pPr marL="457200" lvl="0" indent="-342900" algn="just" rtl="0">
              <a:lnSpc>
                <a:spcPct val="90000"/>
              </a:lnSpc>
              <a:spcBef>
                <a:spcPts val="1000"/>
              </a:spcBef>
              <a:spcAft>
                <a:spcPts val="0"/>
              </a:spcAft>
              <a:buClr>
                <a:srgbClr val="C00000"/>
              </a:buClr>
              <a:buSzPts val="2400"/>
              <a:buFont typeface="Noto Sans Symbols"/>
              <a:buChar char="✔"/>
            </a:pPr>
            <a:r>
              <a:rPr lang="en-US" sz="2400">
                <a:solidFill>
                  <a:srgbClr val="0000FF"/>
                </a:solidFill>
                <a:latin typeface="Bookman Old Style"/>
                <a:ea typeface="Bookman Old Style"/>
                <a:cs typeface="Bookman Old Style"/>
                <a:sym typeface="Bookman Old Style"/>
              </a:rPr>
              <a:t>In this new design, each table has fewer attributes and there is no redundancy. </a:t>
            </a:r>
            <a:endParaRPr/>
          </a:p>
          <a:p>
            <a:pPr marL="457200" lvl="0" indent="-190500" algn="just" rtl="0">
              <a:lnSpc>
                <a:spcPct val="90000"/>
              </a:lnSpc>
              <a:spcBef>
                <a:spcPts val="100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457200" lvl="0" indent="-342900" algn="just" rtl="0">
              <a:lnSpc>
                <a:spcPct val="90000"/>
              </a:lnSpc>
              <a:spcBef>
                <a:spcPts val="1000"/>
              </a:spcBef>
              <a:spcAft>
                <a:spcPts val="0"/>
              </a:spcAft>
              <a:buClr>
                <a:srgbClr val="C00000"/>
              </a:buClr>
              <a:buSzPts val="2400"/>
              <a:buFont typeface="Noto Sans Symbols"/>
              <a:buChar char="✔"/>
            </a:pPr>
            <a:r>
              <a:rPr lang="en-US" sz="2400">
                <a:solidFill>
                  <a:srgbClr val="0000FF"/>
                </a:solidFill>
                <a:latin typeface="Bookman Old Style"/>
                <a:ea typeface="Bookman Old Style"/>
                <a:cs typeface="Bookman Old Style"/>
                <a:sym typeface="Bookman Old Style"/>
              </a:rPr>
              <a:t>However, we need to ensure that the functional dependencies still hold in the smaller tables. </a:t>
            </a:r>
            <a:endParaRPr/>
          </a:p>
          <a:p>
            <a:pPr marL="457200" lvl="0" indent="-190500" algn="just" rtl="0">
              <a:lnSpc>
                <a:spcPct val="90000"/>
              </a:lnSpc>
              <a:spcBef>
                <a:spcPts val="100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457200" lvl="0" indent="-342900" algn="just" rtl="0">
              <a:lnSpc>
                <a:spcPct val="90000"/>
              </a:lnSpc>
              <a:spcBef>
                <a:spcPts val="1000"/>
              </a:spcBef>
              <a:spcAft>
                <a:spcPts val="0"/>
              </a:spcAft>
              <a:buClr>
                <a:srgbClr val="C00000"/>
              </a:buClr>
              <a:buSzPts val="2400"/>
              <a:buFont typeface="Noto Sans Symbols"/>
              <a:buChar char="✔"/>
            </a:pPr>
            <a:r>
              <a:rPr lang="en-US" sz="2400">
                <a:solidFill>
                  <a:srgbClr val="0000FF"/>
                </a:solidFill>
                <a:latin typeface="Bookman Old Style"/>
                <a:ea typeface="Bookman Old Style"/>
                <a:cs typeface="Bookman Old Style"/>
                <a:sym typeface="Bookman Old Style"/>
              </a:rPr>
              <a:t>We can check this by computing the closure of the functional dependencies in each table:</a:t>
            </a:r>
            <a:endParaRPr/>
          </a:p>
          <a:p>
            <a:pPr marL="114300" lvl="0" indent="0" algn="just" rtl="0">
              <a:lnSpc>
                <a:spcPct val="90000"/>
              </a:lnSpc>
              <a:spcBef>
                <a:spcPts val="1000"/>
              </a:spcBef>
              <a:spcAft>
                <a:spcPts val="0"/>
              </a:spcAft>
              <a:buClr>
                <a:srgbClr val="C00000"/>
              </a:buClr>
              <a:buSzPts val="2400"/>
              <a:buNone/>
            </a:pPr>
            <a:endParaRPr sz="2400">
              <a:solidFill>
                <a:srgbClr val="0000FF"/>
              </a:solidFill>
              <a:latin typeface="Bookman Old Style"/>
              <a:ea typeface="Bookman Old Style"/>
              <a:cs typeface="Bookman Old Style"/>
              <a:sym typeface="Bookman Old Style"/>
            </a:endParaRPr>
          </a:p>
          <a:p>
            <a:pPr marL="457200" lvl="0" indent="-342900" algn="just" rtl="0">
              <a:lnSpc>
                <a:spcPct val="90000"/>
              </a:lnSpc>
              <a:spcBef>
                <a:spcPts val="1000"/>
              </a:spcBef>
              <a:spcAft>
                <a:spcPts val="0"/>
              </a:spcAft>
              <a:buClr>
                <a:srgbClr val="C00000"/>
              </a:buClr>
              <a:buSzPts val="2400"/>
              <a:buFont typeface="Noto Sans Symbols"/>
              <a:buChar char="✔"/>
            </a:pPr>
            <a:r>
              <a:rPr lang="en-US" sz="2400">
                <a:solidFill>
                  <a:srgbClr val="0000FF"/>
                </a:solidFill>
                <a:latin typeface="Bookman Old Style"/>
                <a:ea typeface="Bookman Old Style"/>
                <a:cs typeface="Bookman Old Style"/>
                <a:sym typeface="Bookman Old Style"/>
              </a:rPr>
              <a:t>employees1 = {employee_id -&gt; employee_name, department, salary}</a:t>
            </a:r>
            <a:endParaRPr/>
          </a:p>
          <a:p>
            <a:pPr marL="457200" lvl="0" indent="-342900" algn="just" rtl="0">
              <a:lnSpc>
                <a:spcPct val="90000"/>
              </a:lnSpc>
              <a:spcBef>
                <a:spcPts val="1000"/>
              </a:spcBef>
              <a:spcAft>
                <a:spcPts val="0"/>
              </a:spcAft>
              <a:buClr>
                <a:srgbClr val="C00000"/>
              </a:buClr>
              <a:buSzPts val="2400"/>
              <a:buFont typeface="Noto Sans Symbols"/>
              <a:buChar char="✔"/>
            </a:pPr>
            <a:r>
              <a:rPr lang="en-US" sz="2400">
                <a:solidFill>
                  <a:srgbClr val="0000FF"/>
                </a:solidFill>
                <a:latin typeface="Bookman Old Style"/>
                <a:ea typeface="Bookman Old Style"/>
                <a:cs typeface="Bookman Old Style"/>
                <a:sym typeface="Bookman Old Style"/>
              </a:rPr>
              <a:t>employees2 = {department -&gt; salary}</a:t>
            </a:r>
            <a:endParaRPr/>
          </a:p>
          <a:p>
            <a:pPr marL="457200" lvl="0" indent="-190500" algn="just" rtl="0">
              <a:lnSpc>
                <a:spcPct val="90000"/>
              </a:lnSpc>
              <a:spcBef>
                <a:spcPts val="100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114300" lvl="0" indent="0" algn="l" rtl="0">
              <a:lnSpc>
                <a:spcPct val="90000"/>
              </a:lnSpc>
              <a:spcBef>
                <a:spcPts val="1000"/>
              </a:spcBef>
              <a:spcAft>
                <a:spcPts val="0"/>
              </a:spcAft>
              <a:buSzPts val="1800"/>
              <a:buNone/>
            </a:pPr>
            <a:endParaRPr sz="2400">
              <a:solidFill>
                <a:srgbClr val="0000FF"/>
              </a:solidFill>
              <a:latin typeface="Bookman Old Style"/>
              <a:ea typeface="Bookman Old Style"/>
              <a:cs typeface="Bookman Old Style"/>
              <a:sym typeface="Bookman Old Style"/>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228600" lvl="0" indent="-76200"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0" lvl="0" indent="0" algn="just" rtl="0">
              <a:lnSpc>
                <a:spcPct val="150000"/>
              </a:lnSpc>
              <a:spcBef>
                <a:spcPts val="1000"/>
              </a:spcBef>
              <a:spcAft>
                <a:spcPts val="0"/>
              </a:spcAft>
              <a:buClr>
                <a:srgbClr val="C00000"/>
              </a:buClr>
              <a:buSzPts val="2400"/>
              <a:buNone/>
            </a:pPr>
            <a:endParaRPr sz="2400">
              <a:solidFill>
                <a:srgbClr val="0000FF"/>
              </a:solidFill>
              <a:latin typeface="Bookman Old Style"/>
              <a:ea typeface="Bookman Old Style"/>
              <a:cs typeface="Bookman Old Style"/>
              <a:sym typeface="Bookman Old Style"/>
            </a:endParaRPr>
          </a:p>
        </p:txBody>
      </p:sp>
      <p:sp>
        <p:nvSpPr>
          <p:cNvPr id="295" name="Google Shape;295;p35"/>
          <p:cNvSpPr txBox="1"/>
          <p:nvPr/>
        </p:nvSpPr>
        <p:spPr>
          <a:xfrm>
            <a:off x="482652" y="475892"/>
            <a:ext cx="11226695" cy="46363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rgbClr val="FF0000"/>
                </a:solidFill>
                <a:latin typeface="Balthazar"/>
                <a:ea typeface="Balthazar"/>
                <a:cs typeface="Balthazar"/>
                <a:sym typeface="Balthazar"/>
              </a:rPr>
              <a:t>Example</a:t>
            </a:r>
            <a:endParaRPr sz="2800" b="0" i="0" u="none" strike="noStrike" cap="none">
              <a:solidFill>
                <a:srgbClr val="FF0000"/>
              </a:solidFill>
              <a:latin typeface="Balthazar"/>
              <a:ea typeface="Balthazar"/>
              <a:cs typeface="Balthazar"/>
              <a:sym typeface="Balthaz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6"/>
          <p:cNvSpPr txBox="1">
            <a:spLocks noGrp="1"/>
          </p:cNvSpPr>
          <p:nvPr>
            <p:ph type="body" idx="1"/>
          </p:nvPr>
        </p:nvSpPr>
        <p:spPr>
          <a:xfrm>
            <a:off x="682925" y="1182477"/>
            <a:ext cx="10896162" cy="4890331"/>
          </a:xfrm>
          <a:prstGeom prst="rect">
            <a:avLst/>
          </a:prstGeom>
          <a:noFill/>
          <a:ln>
            <a:noFill/>
          </a:ln>
        </p:spPr>
        <p:txBody>
          <a:bodyPr spcFirstLastPara="1" wrap="square" lIns="91425" tIns="45700" rIns="91425" bIns="45700" anchor="t" anchorCtr="0">
            <a:normAutofit/>
          </a:bodyPr>
          <a:lstStyle/>
          <a:p>
            <a:pPr marL="457200" lvl="0" indent="-190500" algn="just" rtl="0">
              <a:lnSpc>
                <a:spcPct val="90000"/>
              </a:lnSpc>
              <a:spcBef>
                <a:spcPts val="100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457200" lvl="0" indent="-342900" algn="just" rtl="0">
              <a:lnSpc>
                <a:spcPct val="90000"/>
              </a:lnSpc>
              <a:spcBef>
                <a:spcPts val="1000"/>
              </a:spcBef>
              <a:spcAft>
                <a:spcPts val="0"/>
              </a:spcAft>
              <a:buClr>
                <a:srgbClr val="C00000"/>
              </a:buClr>
              <a:buSzPts val="2400"/>
              <a:buFont typeface="Noto Sans Symbols"/>
              <a:buChar char="✔"/>
            </a:pPr>
            <a:r>
              <a:rPr lang="en-US" sz="2400">
                <a:solidFill>
                  <a:srgbClr val="0000FF"/>
                </a:solidFill>
                <a:latin typeface="Bookman Old Style"/>
                <a:ea typeface="Bookman Old Style"/>
                <a:cs typeface="Bookman Old Style"/>
                <a:sym typeface="Bookman Old Style"/>
              </a:rPr>
              <a:t>The closure of each table includes the functional dependencies that hold in that table. </a:t>
            </a:r>
            <a:endParaRPr/>
          </a:p>
          <a:p>
            <a:pPr marL="457200" lvl="0" indent="-190500" algn="just" rtl="0">
              <a:lnSpc>
                <a:spcPct val="90000"/>
              </a:lnSpc>
              <a:spcBef>
                <a:spcPts val="100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457200" lvl="0" indent="-342900" algn="just" rtl="0">
              <a:lnSpc>
                <a:spcPct val="90000"/>
              </a:lnSpc>
              <a:spcBef>
                <a:spcPts val="1000"/>
              </a:spcBef>
              <a:spcAft>
                <a:spcPts val="0"/>
              </a:spcAft>
              <a:buClr>
                <a:srgbClr val="C00000"/>
              </a:buClr>
              <a:buSzPts val="2400"/>
              <a:buFont typeface="Noto Sans Symbols"/>
              <a:buChar char="✔"/>
            </a:pPr>
            <a:r>
              <a:rPr lang="en-US" sz="2400">
                <a:solidFill>
                  <a:srgbClr val="0000FF"/>
                </a:solidFill>
                <a:latin typeface="Bookman Old Style"/>
                <a:ea typeface="Bookman Old Style"/>
                <a:cs typeface="Bookman Old Style"/>
                <a:sym typeface="Bookman Old Style"/>
              </a:rPr>
              <a:t>We can see that the functional dependencies that held in the original table are preserved in the decomposition, and so the decomposition satisfies </a:t>
            </a:r>
            <a:r>
              <a:rPr lang="en-US" sz="2400">
                <a:solidFill>
                  <a:srgbClr val="FF0000"/>
                </a:solidFill>
                <a:latin typeface="Bookman Old Style"/>
                <a:ea typeface="Bookman Old Style"/>
                <a:cs typeface="Bookman Old Style"/>
                <a:sym typeface="Bookman Old Style"/>
              </a:rPr>
              <a:t>dependency preservation</a:t>
            </a:r>
            <a:r>
              <a:rPr lang="en-US" sz="2400">
                <a:solidFill>
                  <a:srgbClr val="0000FF"/>
                </a:solidFill>
                <a:latin typeface="Bookman Old Style"/>
                <a:ea typeface="Bookman Old Style"/>
                <a:cs typeface="Bookman Old Style"/>
                <a:sym typeface="Bookman Old Style"/>
              </a:rPr>
              <a:t>.</a:t>
            </a:r>
            <a:endParaRPr/>
          </a:p>
          <a:p>
            <a:pPr marL="114300" lvl="0" indent="0" algn="l" rtl="0">
              <a:lnSpc>
                <a:spcPct val="90000"/>
              </a:lnSpc>
              <a:spcBef>
                <a:spcPts val="1000"/>
              </a:spcBef>
              <a:spcAft>
                <a:spcPts val="0"/>
              </a:spcAft>
              <a:buSzPts val="1800"/>
              <a:buNone/>
            </a:pPr>
            <a:endParaRPr sz="2400">
              <a:solidFill>
                <a:srgbClr val="0000FF"/>
              </a:solidFill>
              <a:latin typeface="Bookman Old Style"/>
              <a:ea typeface="Bookman Old Style"/>
              <a:cs typeface="Bookman Old Style"/>
              <a:sym typeface="Bookman Old Style"/>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542925" lvl="0" indent="-390525"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228600" lvl="0" indent="-76200" algn="just" rtl="0">
              <a:lnSpc>
                <a:spcPct val="110000"/>
              </a:lnSpc>
              <a:spcBef>
                <a:spcPts val="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0" lvl="0" indent="0" algn="just" rtl="0">
              <a:lnSpc>
                <a:spcPct val="150000"/>
              </a:lnSpc>
              <a:spcBef>
                <a:spcPts val="1000"/>
              </a:spcBef>
              <a:spcAft>
                <a:spcPts val="0"/>
              </a:spcAft>
              <a:buClr>
                <a:srgbClr val="C00000"/>
              </a:buClr>
              <a:buSzPts val="2400"/>
              <a:buNone/>
            </a:pPr>
            <a:endParaRPr sz="2400">
              <a:solidFill>
                <a:srgbClr val="0000FF"/>
              </a:solidFill>
              <a:latin typeface="Bookman Old Style"/>
              <a:ea typeface="Bookman Old Style"/>
              <a:cs typeface="Bookman Old Style"/>
              <a:sym typeface="Bookman Old Style"/>
            </a:endParaRPr>
          </a:p>
        </p:txBody>
      </p:sp>
      <p:sp>
        <p:nvSpPr>
          <p:cNvPr id="301" name="Google Shape;301;p36"/>
          <p:cNvSpPr txBox="1"/>
          <p:nvPr/>
        </p:nvSpPr>
        <p:spPr>
          <a:xfrm>
            <a:off x="482652" y="475892"/>
            <a:ext cx="11226695" cy="46363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rgbClr val="FF0000"/>
                </a:solidFill>
                <a:latin typeface="Balthazar"/>
                <a:ea typeface="Balthazar"/>
                <a:cs typeface="Balthazar"/>
                <a:sym typeface="Balthazar"/>
              </a:rPr>
              <a:t>Example</a:t>
            </a:r>
            <a:endParaRPr sz="2800" b="0" i="0" u="none" strike="noStrike" cap="none">
              <a:solidFill>
                <a:srgbClr val="FF0000"/>
              </a:solidFill>
              <a:latin typeface="Balthazar"/>
              <a:ea typeface="Balthazar"/>
              <a:cs typeface="Balthazar"/>
              <a:sym typeface="Balthaz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title"/>
          </p:nvPr>
        </p:nvSpPr>
        <p:spPr>
          <a:xfrm>
            <a:off x="838200" y="365126"/>
            <a:ext cx="10515600" cy="7262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sz="3600"/>
              <a:t>Understanding Functional Dependencies</a:t>
            </a:r>
            <a:endParaRPr/>
          </a:p>
        </p:txBody>
      </p:sp>
      <p:sp>
        <p:nvSpPr>
          <p:cNvPr id="307" name="Google Shape;307;p37"/>
          <p:cNvSpPr txBox="1">
            <a:spLocks noGrp="1"/>
          </p:cNvSpPr>
          <p:nvPr>
            <p:ph type="body" idx="1"/>
          </p:nvPr>
        </p:nvSpPr>
        <p:spPr>
          <a:xfrm>
            <a:off x="838200" y="1224116"/>
            <a:ext cx="10515600" cy="4952847"/>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1000"/>
              </a:spcBef>
              <a:spcAft>
                <a:spcPts val="0"/>
              </a:spcAft>
              <a:buSzPts val="2800"/>
              <a:buNone/>
            </a:pPr>
            <a:r>
              <a:rPr lang="en-US">
                <a:latin typeface="Times New Roman"/>
                <a:ea typeface="Times New Roman"/>
                <a:cs typeface="Times New Roman"/>
                <a:sym typeface="Times New Roman"/>
              </a:rPr>
              <a:t>Definition:</a:t>
            </a:r>
            <a:endParaRPr/>
          </a:p>
          <a:p>
            <a:pPr marL="457200" lvl="0" indent="-406400" algn="just" rtl="0">
              <a:lnSpc>
                <a:spcPct val="90000"/>
              </a:lnSpc>
              <a:spcBef>
                <a:spcPts val="1000"/>
              </a:spcBef>
              <a:spcAft>
                <a:spcPts val="0"/>
              </a:spcAft>
              <a:buSzPts val="2800"/>
              <a:buChar char="•"/>
            </a:pPr>
            <a:r>
              <a:rPr lang="en-US">
                <a:latin typeface="Times New Roman"/>
                <a:ea typeface="Times New Roman"/>
                <a:cs typeface="Times New Roman"/>
                <a:sym typeface="Times New Roman"/>
              </a:rPr>
              <a:t>Functional dependencies (FDs) are a fundamental concept in database design that describes the relationship between attributes or columns in a table. </a:t>
            </a:r>
            <a:endParaRPr/>
          </a:p>
          <a:p>
            <a:pPr marL="457200" lvl="0" indent="-406400" algn="just" rtl="0">
              <a:lnSpc>
                <a:spcPct val="90000"/>
              </a:lnSpc>
              <a:spcBef>
                <a:spcPts val="1000"/>
              </a:spcBef>
              <a:spcAft>
                <a:spcPts val="0"/>
              </a:spcAft>
              <a:buSzPts val="2800"/>
              <a:buChar char="•"/>
            </a:pPr>
            <a:r>
              <a:rPr lang="en-US">
                <a:latin typeface="Times New Roman"/>
                <a:ea typeface="Times New Roman"/>
                <a:cs typeface="Times New Roman"/>
                <a:sym typeface="Times New Roman"/>
              </a:rPr>
              <a:t>In a relational database, an FD is a constraint that specifies that the value of one or more attributes uniquely determines the value of another attribute.</a:t>
            </a:r>
            <a:endParaRPr/>
          </a:p>
          <a:p>
            <a:pPr marL="457200" lvl="0" indent="-406400" algn="just" rtl="0">
              <a:lnSpc>
                <a:spcPct val="90000"/>
              </a:lnSpc>
              <a:spcBef>
                <a:spcPts val="1000"/>
              </a:spcBef>
              <a:spcAft>
                <a:spcPts val="0"/>
              </a:spcAft>
              <a:buSzPts val="2800"/>
              <a:buChar char="•"/>
            </a:pPr>
            <a:r>
              <a:rPr lang="en-US">
                <a:latin typeface="Times New Roman"/>
                <a:ea typeface="Times New Roman"/>
                <a:cs typeface="Times New Roman"/>
                <a:sym typeface="Times New Roman"/>
              </a:rPr>
              <a:t>More specifically, let R be a relation schema with attributes A and B, where A and B are subsets of the set of attributes of R. </a:t>
            </a:r>
            <a:endParaRPr/>
          </a:p>
          <a:p>
            <a:pPr marL="457200" lvl="0" indent="-406400" algn="just" rtl="0">
              <a:lnSpc>
                <a:spcPct val="90000"/>
              </a:lnSpc>
              <a:spcBef>
                <a:spcPts val="1000"/>
              </a:spcBef>
              <a:spcAft>
                <a:spcPts val="0"/>
              </a:spcAft>
              <a:buSzPts val="2800"/>
              <a:buChar char="•"/>
            </a:pPr>
            <a:r>
              <a:rPr lang="en-US">
                <a:latin typeface="Times New Roman"/>
                <a:ea typeface="Times New Roman"/>
                <a:cs typeface="Times New Roman"/>
                <a:sym typeface="Times New Roman"/>
              </a:rPr>
              <a:t>We say that A functionally determines B, denoted A → B, if for any two tuples t1 and t2 in R that agree on all attributes in A, they must also agree on all attributes in B.</a:t>
            </a:r>
            <a:endParaRPr/>
          </a:p>
          <a:p>
            <a:pPr marL="457200" lvl="0" indent="-228600" algn="just" rtl="0">
              <a:lnSpc>
                <a:spcPct val="90000"/>
              </a:lnSpc>
              <a:spcBef>
                <a:spcPts val="1000"/>
              </a:spcBef>
              <a:spcAft>
                <a:spcPts val="0"/>
              </a:spcAft>
              <a:buSzPts val="28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8"/>
          <p:cNvSpPr txBox="1">
            <a:spLocks noGrp="1"/>
          </p:cNvSpPr>
          <p:nvPr>
            <p:ph type="title"/>
          </p:nvPr>
        </p:nvSpPr>
        <p:spPr>
          <a:xfrm>
            <a:off x="838200" y="365126"/>
            <a:ext cx="10515600" cy="96223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sz="3600"/>
              <a:t>Example:</a:t>
            </a:r>
            <a:endParaRPr/>
          </a:p>
        </p:txBody>
      </p:sp>
      <p:sp>
        <p:nvSpPr>
          <p:cNvPr id="313" name="Google Shape;313;p38"/>
          <p:cNvSpPr txBox="1">
            <a:spLocks noGrp="1"/>
          </p:cNvSpPr>
          <p:nvPr>
            <p:ph type="body" idx="1"/>
          </p:nvPr>
        </p:nvSpPr>
        <p:spPr>
          <a:xfrm>
            <a:off x="838200" y="1327356"/>
            <a:ext cx="10515600" cy="4849607"/>
          </a:xfrm>
          <a:prstGeom prst="rect">
            <a:avLst/>
          </a:prstGeom>
          <a:noFill/>
          <a:ln>
            <a:noFill/>
          </a:ln>
        </p:spPr>
        <p:txBody>
          <a:bodyPr spcFirstLastPara="1" wrap="square" lIns="91425" tIns="45700" rIns="91425" bIns="45700" anchor="t" anchorCtr="0">
            <a:normAutofit/>
          </a:bodyPr>
          <a:lstStyle/>
          <a:p>
            <a:pPr marL="457200" lvl="0" indent="-406400" algn="just" rtl="0">
              <a:lnSpc>
                <a:spcPct val="90000"/>
              </a:lnSpc>
              <a:spcBef>
                <a:spcPts val="1000"/>
              </a:spcBef>
              <a:spcAft>
                <a:spcPts val="0"/>
              </a:spcAft>
              <a:buSzPts val="2800"/>
              <a:buChar char="•"/>
            </a:pPr>
            <a:r>
              <a:rPr lang="en-US">
                <a:latin typeface="Times New Roman"/>
                <a:ea typeface="Times New Roman"/>
                <a:cs typeface="Times New Roman"/>
                <a:sym typeface="Times New Roman"/>
              </a:rPr>
              <a:t>Suppose we have a relation called "students" with attributes "student_id," "first_name," and "last_name." </a:t>
            </a:r>
            <a:endParaRPr/>
          </a:p>
          <a:p>
            <a:pPr marL="457200" lvl="0" indent="-406400" algn="just" rtl="0">
              <a:lnSpc>
                <a:spcPct val="90000"/>
              </a:lnSpc>
              <a:spcBef>
                <a:spcPts val="1000"/>
              </a:spcBef>
              <a:spcAft>
                <a:spcPts val="0"/>
              </a:spcAft>
              <a:buSzPts val="2800"/>
              <a:buChar char="•"/>
            </a:pPr>
            <a:r>
              <a:rPr lang="en-US">
                <a:latin typeface="Times New Roman"/>
                <a:ea typeface="Times New Roman"/>
                <a:cs typeface="Times New Roman"/>
                <a:sym typeface="Times New Roman"/>
              </a:rPr>
              <a:t>If we know a student's "student_id," we can uniquely determine their "first_name" and "last_name." </a:t>
            </a:r>
            <a:endParaRPr/>
          </a:p>
          <a:p>
            <a:pPr marL="457200" lvl="0" indent="-406400" algn="just" rtl="0">
              <a:lnSpc>
                <a:spcPct val="90000"/>
              </a:lnSpc>
              <a:spcBef>
                <a:spcPts val="1000"/>
              </a:spcBef>
              <a:spcAft>
                <a:spcPts val="0"/>
              </a:spcAft>
              <a:buSzPts val="2800"/>
              <a:buChar char="•"/>
            </a:pPr>
            <a:r>
              <a:rPr lang="en-US">
                <a:latin typeface="Times New Roman"/>
                <a:ea typeface="Times New Roman"/>
                <a:cs typeface="Times New Roman"/>
                <a:sym typeface="Times New Roman"/>
              </a:rPr>
              <a:t>Thus, we can say that "student_id" → ("first_name", "last_name") is a functional dependency in the "students" relation.</a:t>
            </a:r>
            <a:endParaRPr/>
          </a:p>
          <a:p>
            <a:pPr marL="457200" lvl="0" indent="-406400" algn="just" rtl="0">
              <a:lnSpc>
                <a:spcPct val="90000"/>
              </a:lnSpc>
              <a:spcBef>
                <a:spcPts val="1000"/>
              </a:spcBef>
              <a:spcAft>
                <a:spcPts val="0"/>
              </a:spcAft>
              <a:buSzPts val="2800"/>
              <a:buChar char="•"/>
            </a:pPr>
            <a:r>
              <a:rPr lang="en-US">
                <a:latin typeface="Times New Roman"/>
                <a:ea typeface="Times New Roman"/>
                <a:cs typeface="Times New Roman"/>
                <a:sym typeface="Times New Roman"/>
              </a:rPr>
              <a:t>Functional dependencies are essential in database design because they help to ensure data integrity and prevent data anomalies. </a:t>
            </a:r>
            <a:endParaRPr/>
          </a:p>
          <a:p>
            <a:pPr marL="457200" lvl="0" indent="-406400" algn="just" rtl="0">
              <a:lnSpc>
                <a:spcPct val="90000"/>
              </a:lnSpc>
              <a:spcBef>
                <a:spcPts val="1000"/>
              </a:spcBef>
              <a:spcAft>
                <a:spcPts val="0"/>
              </a:spcAft>
              <a:buSzPts val="2800"/>
              <a:buChar char="•"/>
            </a:pPr>
            <a:r>
              <a:rPr lang="en-US">
                <a:latin typeface="Times New Roman"/>
                <a:ea typeface="Times New Roman"/>
                <a:cs typeface="Times New Roman"/>
                <a:sym typeface="Times New Roman"/>
              </a:rPr>
              <a:t>They also aid in the normalization process by identifying redundant data and helping to eliminate it from the schema.</a:t>
            </a:r>
            <a:endParaRPr/>
          </a:p>
          <a:p>
            <a:pPr marL="457200" lvl="0" indent="-228600" algn="just" rtl="0">
              <a:lnSpc>
                <a:spcPct val="90000"/>
              </a:lnSpc>
              <a:spcBef>
                <a:spcPts val="1000"/>
              </a:spcBef>
              <a:spcAft>
                <a:spcPts val="0"/>
              </a:spcAft>
              <a:buSzPts val="28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9"/>
          <p:cNvSpPr txBox="1">
            <a:spLocks noGrp="1"/>
          </p:cNvSpPr>
          <p:nvPr>
            <p:ph type="body" idx="1"/>
          </p:nvPr>
        </p:nvSpPr>
        <p:spPr>
          <a:xfrm>
            <a:off x="838200" y="412956"/>
            <a:ext cx="10515600" cy="5764008"/>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1000"/>
              </a:spcBef>
              <a:spcAft>
                <a:spcPts val="0"/>
              </a:spcAft>
              <a:buSzPts val="2800"/>
              <a:buNone/>
            </a:pPr>
            <a:r>
              <a:rPr lang="en-US">
                <a:latin typeface="Times New Roman"/>
                <a:ea typeface="Times New Roman"/>
                <a:cs typeface="Times New Roman"/>
                <a:sym typeface="Times New Roman"/>
              </a:rPr>
              <a:t>Trivial vs Non Trivial FD</a:t>
            </a:r>
            <a:endParaRPr/>
          </a:p>
          <a:p>
            <a:pPr marL="0" lvl="0" indent="0" algn="just" rtl="0">
              <a:lnSpc>
                <a:spcPct val="90000"/>
              </a:lnSpc>
              <a:spcBef>
                <a:spcPts val="1000"/>
              </a:spcBef>
              <a:spcAft>
                <a:spcPts val="0"/>
              </a:spcAft>
              <a:buSzPts val="2800"/>
              <a:buNone/>
            </a:pPr>
            <a:r>
              <a:rPr lang="en-US">
                <a:latin typeface="Times New Roman"/>
                <a:ea typeface="Times New Roman"/>
                <a:cs typeface="Times New Roman"/>
                <a:sym typeface="Times New Roman"/>
              </a:rPr>
              <a:t>The difference between trivial and non-trivial functional dependencies (FDs) lies in their implications for the data in a database.</a:t>
            </a:r>
            <a:endParaRPr/>
          </a:p>
          <a:p>
            <a:pPr marL="457200" lvl="0" indent="-406400" algn="just" rtl="0">
              <a:lnSpc>
                <a:spcPct val="90000"/>
              </a:lnSpc>
              <a:spcBef>
                <a:spcPts val="1000"/>
              </a:spcBef>
              <a:spcAft>
                <a:spcPts val="0"/>
              </a:spcAft>
              <a:buSzPts val="2800"/>
              <a:buChar char="•"/>
            </a:pPr>
            <a:r>
              <a:rPr lang="en-US">
                <a:latin typeface="Times New Roman"/>
                <a:ea typeface="Times New Roman"/>
                <a:cs typeface="Times New Roman"/>
                <a:sym typeface="Times New Roman"/>
              </a:rPr>
              <a:t>A trivial FD is a functional dependency where the dependent attribute is already determined by the determinant attribute(s) and does not provide any new information. </a:t>
            </a:r>
            <a:endParaRPr/>
          </a:p>
          <a:p>
            <a:pPr marL="457200" lvl="0" indent="-406400" algn="just" rtl="0">
              <a:lnSpc>
                <a:spcPct val="90000"/>
              </a:lnSpc>
              <a:spcBef>
                <a:spcPts val="1000"/>
              </a:spcBef>
              <a:spcAft>
                <a:spcPts val="0"/>
              </a:spcAft>
              <a:buSzPts val="2800"/>
              <a:buChar char="•"/>
            </a:pPr>
            <a:r>
              <a:rPr lang="en-US">
                <a:latin typeface="Times New Roman"/>
                <a:ea typeface="Times New Roman"/>
                <a:cs typeface="Times New Roman"/>
                <a:sym typeface="Times New Roman"/>
              </a:rPr>
              <a:t>In other words, a trivial FD always holds true and is not useful for data analysis or normalization.</a:t>
            </a:r>
            <a:endParaRPr/>
          </a:p>
          <a:p>
            <a:pPr marL="457200" lvl="0" indent="-406400" algn="just" rtl="0">
              <a:lnSpc>
                <a:spcPct val="90000"/>
              </a:lnSpc>
              <a:spcBef>
                <a:spcPts val="1000"/>
              </a:spcBef>
              <a:spcAft>
                <a:spcPts val="0"/>
              </a:spcAft>
              <a:buSzPts val="2800"/>
              <a:buChar char="•"/>
            </a:pPr>
            <a:r>
              <a:rPr lang="en-US">
                <a:latin typeface="Times New Roman"/>
                <a:ea typeface="Times New Roman"/>
                <a:cs typeface="Times New Roman"/>
                <a:sym typeface="Times New Roman"/>
              </a:rPr>
              <a:t>For example, in a table with attributes A, B, and C, the FD A → A is trivial because it simply means that the value of attribute A determines itself, which is already a given. </a:t>
            </a:r>
            <a:endParaRPr/>
          </a:p>
          <a:p>
            <a:pPr marL="457200" lvl="0" indent="-406400" algn="just" rtl="0">
              <a:lnSpc>
                <a:spcPct val="90000"/>
              </a:lnSpc>
              <a:spcBef>
                <a:spcPts val="1000"/>
              </a:spcBef>
              <a:spcAft>
                <a:spcPts val="0"/>
              </a:spcAft>
              <a:buSzPts val="2800"/>
              <a:buChar char="•"/>
            </a:pPr>
            <a:r>
              <a:rPr lang="en-US">
                <a:latin typeface="Times New Roman"/>
                <a:ea typeface="Times New Roman"/>
                <a:cs typeface="Times New Roman"/>
                <a:sym typeface="Times New Roman"/>
              </a:rPr>
              <a:t>Another example of a trivial FD is A, B → A, which states that knowing the values of A and B allows us to determine the value of A, which is again trivial.</a:t>
            </a:r>
            <a:endParaRPr/>
          </a:p>
          <a:p>
            <a:pPr marL="0" lvl="0" indent="0" algn="just" rtl="0">
              <a:lnSpc>
                <a:spcPct val="90000"/>
              </a:lnSpc>
              <a:spcBef>
                <a:spcPts val="1000"/>
              </a:spcBef>
              <a:spcAft>
                <a:spcPts val="0"/>
              </a:spcAft>
              <a:buSzPts val="28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4"/>
          <p:cNvSpPr txBox="1">
            <a:spLocks noGrp="1"/>
          </p:cNvSpPr>
          <p:nvPr>
            <p:ph type="title" idx="4294967295"/>
          </p:nvPr>
        </p:nvSpPr>
        <p:spPr>
          <a:xfrm>
            <a:off x="0" y="0"/>
            <a:ext cx="10515600" cy="46363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FF0000"/>
              </a:buClr>
              <a:buSzPct val="100000"/>
              <a:buFont typeface="Balthazar"/>
              <a:buNone/>
            </a:pPr>
            <a:r>
              <a:rPr lang="en-US" sz="3200">
                <a:solidFill>
                  <a:srgbClr val="FF0000"/>
                </a:solidFill>
                <a:latin typeface="Balthazar"/>
                <a:ea typeface="Balthazar"/>
                <a:cs typeface="Balthazar"/>
                <a:sym typeface="Balthazar"/>
              </a:rPr>
              <a:t>RELATIONAL ALGEBRA</a:t>
            </a:r>
            <a:endParaRPr sz="3200">
              <a:solidFill>
                <a:srgbClr val="FF0000"/>
              </a:solidFill>
              <a:latin typeface="Balthazar"/>
              <a:ea typeface="Balthazar"/>
              <a:cs typeface="Balthazar"/>
              <a:sym typeface="Balthazar"/>
            </a:endParaRPr>
          </a:p>
        </p:txBody>
      </p:sp>
      <p:sp>
        <p:nvSpPr>
          <p:cNvPr id="100" name="Google Shape;100;p4"/>
          <p:cNvSpPr txBox="1">
            <a:spLocks noGrp="1"/>
          </p:cNvSpPr>
          <p:nvPr>
            <p:ph type="body" idx="1"/>
          </p:nvPr>
        </p:nvSpPr>
        <p:spPr>
          <a:xfrm>
            <a:off x="326265" y="613669"/>
            <a:ext cx="11539470" cy="504701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FF"/>
              </a:buClr>
              <a:buSzPts val="1800"/>
              <a:buNone/>
            </a:pPr>
            <a:r>
              <a:rPr lang="en-US" sz="1800">
                <a:solidFill>
                  <a:srgbClr val="0000FF"/>
                </a:solidFill>
                <a:latin typeface="Bookman Old Style"/>
                <a:ea typeface="Bookman Old Style"/>
                <a:cs typeface="Bookman Old Style"/>
                <a:sym typeface="Bookman Old Style"/>
              </a:rPr>
              <a:t>Instructor Table  					Department Table</a:t>
            </a:r>
            <a:endParaRPr/>
          </a:p>
          <a:p>
            <a:pPr marL="0" lvl="0" indent="0" algn="l" rtl="0">
              <a:lnSpc>
                <a:spcPct val="100000"/>
              </a:lnSpc>
              <a:spcBef>
                <a:spcPts val="0"/>
              </a:spcBef>
              <a:spcAft>
                <a:spcPts val="0"/>
              </a:spcAft>
              <a:buClr>
                <a:srgbClr val="0000FF"/>
              </a:buClr>
              <a:buSzPts val="1800"/>
              <a:buNone/>
            </a:pPr>
            <a:endParaRPr sz="1800">
              <a:solidFill>
                <a:srgbClr val="0000FF"/>
              </a:solidFill>
              <a:latin typeface="Bookman Old Style"/>
              <a:ea typeface="Bookman Old Style"/>
              <a:cs typeface="Bookman Old Style"/>
              <a:sym typeface="Bookman Old Style"/>
            </a:endParaRPr>
          </a:p>
        </p:txBody>
      </p:sp>
      <p:pic>
        <p:nvPicPr>
          <p:cNvPr id="101" name="Google Shape;101;p4"/>
          <p:cNvPicPr preferRelativeResize="0"/>
          <p:nvPr/>
        </p:nvPicPr>
        <p:blipFill rotWithShape="1">
          <a:blip r:embed="rId3">
            <a:alphaModFix/>
          </a:blip>
          <a:srcRect t="8416"/>
          <a:stretch/>
        </p:blipFill>
        <p:spPr>
          <a:xfrm>
            <a:off x="498765" y="1995054"/>
            <a:ext cx="6014172" cy="4212647"/>
          </a:xfrm>
          <a:prstGeom prst="rect">
            <a:avLst/>
          </a:prstGeom>
          <a:noFill/>
          <a:ln>
            <a:noFill/>
          </a:ln>
        </p:spPr>
      </p:pic>
      <p:pic>
        <p:nvPicPr>
          <p:cNvPr id="102" name="Google Shape;102;p4"/>
          <p:cNvPicPr preferRelativeResize="0"/>
          <p:nvPr/>
        </p:nvPicPr>
        <p:blipFill rotWithShape="1">
          <a:blip r:embed="rId4">
            <a:alphaModFix/>
          </a:blip>
          <a:srcRect/>
          <a:stretch/>
        </p:blipFill>
        <p:spPr>
          <a:xfrm>
            <a:off x="6512937" y="1180232"/>
            <a:ext cx="4660732" cy="268345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0"/>
          <p:cNvSpPr txBox="1">
            <a:spLocks noGrp="1"/>
          </p:cNvSpPr>
          <p:nvPr>
            <p:ph type="title"/>
          </p:nvPr>
        </p:nvSpPr>
        <p:spPr>
          <a:xfrm>
            <a:off x="838200" y="365126"/>
            <a:ext cx="10515600" cy="7262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sz="3600" b="1"/>
              <a:t>Non Trivial FD</a:t>
            </a:r>
            <a:endParaRPr/>
          </a:p>
        </p:txBody>
      </p:sp>
      <p:sp>
        <p:nvSpPr>
          <p:cNvPr id="324" name="Google Shape;324;p40"/>
          <p:cNvSpPr txBox="1">
            <a:spLocks noGrp="1"/>
          </p:cNvSpPr>
          <p:nvPr>
            <p:ph type="body" idx="1"/>
          </p:nvPr>
        </p:nvSpPr>
        <p:spPr>
          <a:xfrm>
            <a:off x="838200" y="1091382"/>
            <a:ext cx="10515600" cy="5085581"/>
          </a:xfrm>
          <a:prstGeom prst="rect">
            <a:avLst/>
          </a:prstGeom>
          <a:noFill/>
          <a:ln>
            <a:noFill/>
          </a:ln>
        </p:spPr>
        <p:txBody>
          <a:bodyPr spcFirstLastPara="1" wrap="square" lIns="91425" tIns="45700" rIns="91425" bIns="45700" anchor="t" anchorCtr="0">
            <a:normAutofit lnSpcReduction="10000"/>
          </a:bodyPr>
          <a:lstStyle/>
          <a:p>
            <a:pPr marL="457200" lvl="0" indent="-406400" algn="just" rtl="0">
              <a:lnSpc>
                <a:spcPct val="90000"/>
              </a:lnSpc>
              <a:spcBef>
                <a:spcPts val="1000"/>
              </a:spcBef>
              <a:spcAft>
                <a:spcPts val="0"/>
              </a:spcAft>
              <a:buSzPts val="2800"/>
              <a:buChar char="•"/>
            </a:pPr>
            <a:r>
              <a:rPr lang="en-US">
                <a:latin typeface="Times New Roman"/>
                <a:ea typeface="Times New Roman"/>
                <a:cs typeface="Times New Roman"/>
                <a:sym typeface="Times New Roman"/>
              </a:rPr>
              <a:t>In contrast, a non-trivial FD is a functional dependency where the dependent attribute is not determined by the determinant attribute(s) alone, and thus provides new information about the data. </a:t>
            </a:r>
            <a:endParaRPr/>
          </a:p>
          <a:p>
            <a:pPr marL="457200" lvl="0" indent="-406400" algn="just" rtl="0">
              <a:lnSpc>
                <a:spcPct val="90000"/>
              </a:lnSpc>
              <a:spcBef>
                <a:spcPts val="1000"/>
              </a:spcBef>
              <a:spcAft>
                <a:spcPts val="0"/>
              </a:spcAft>
              <a:buSzPts val="2800"/>
              <a:buChar char="•"/>
            </a:pPr>
            <a:r>
              <a:rPr lang="en-US">
                <a:latin typeface="Times New Roman"/>
                <a:ea typeface="Times New Roman"/>
                <a:cs typeface="Times New Roman"/>
                <a:sym typeface="Times New Roman"/>
              </a:rPr>
              <a:t>Non-trivial FDs are useful for analyzing and optimizing a database schema.</a:t>
            </a:r>
            <a:endParaRPr/>
          </a:p>
          <a:p>
            <a:pPr marL="457200" lvl="0" indent="-406400" algn="just" rtl="0">
              <a:lnSpc>
                <a:spcPct val="90000"/>
              </a:lnSpc>
              <a:spcBef>
                <a:spcPts val="1000"/>
              </a:spcBef>
              <a:spcAft>
                <a:spcPts val="0"/>
              </a:spcAft>
              <a:buSzPts val="2800"/>
              <a:buChar char="•"/>
            </a:pPr>
            <a:r>
              <a:rPr lang="en-US">
                <a:latin typeface="Times New Roman"/>
                <a:ea typeface="Times New Roman"/>
                <a:cs typeface="Times New Roman"/>
                <a:sym typeface="Times New Roman"/>
              </a:rPr>
              <a:t>For example, in a table with attributes "employee_id," "employee_name," and "employee_department," the FD "employee_id" → "employee_name" is non-trivial because knowing the "employee_id" determines the "employee_name," and this information is not already given. </a:t>
            </a:r>
            <a:endParaRPr/>
          </a:p>
          <a:p>
            <a:pPr marL="457200" lvl="0" indent="-406400" algn="just" rtl="0">
              <a:lnSpc>
                <a:spcPct val="90000"/>
              </a:lnSpc>
              <a:spcBef>
                <a:spcPts val="1000"/>
              </a:spcBef>
              <a:spcAft>
                <a:spcPts val="0"/>
              </a:spcAft>
              <a:buSzPts val="2800"/>
              <a:buChar char="•"/>
            </a:pPr>
            <a:r>
              <a:rPr lang="en-US">
                <a:latin typeface="Times New Roman"/>
                <a:ea typeface="Times New Roman"/>
                <a:cs typeface="Times New Roman"/>
                <a:sym typeface="Times New Roman"/>
              </a:rPr>
              <a:t>Similarly, in the same table, </a:t>
            </a:r>
            <a:endParaRPr/>
          </a:p>
          <a:p>
            <a:pPr marL="457200" lvl="0" indent="-406400" algn="just" rtl="0">
              <a:lnSpc>
                <a:spcPct val="90000"/>
              </a:lnSpc>
              <a:spcBef>
                <a:spcPts val="1000"/>
              </a:spcBef>
              <a:spcAft>
                <a:spcPts val="0"/>
              </a:spcAft>
              <a:buSzPts val="2800"/>
              <a:buChar char="•"/>
            </a:pPr>
            <a:r>
              <a:rPr lang="en-US">
                <a:latin typeface="Times New Roman"/>
                <a:ea typeface="Times New Roman"/>
                <a:cs typeface="Times New Roman"/>
                <a:sym typeface="Times New Roman"/>
              </a:rPr>
              <a:t>the FD "employee_id" → "employee_department" is also non-trivial.</a:t>
            </a:r>
            <a:endParaRPr/>
          </a:p>
          <a:p>
            <a:pPr marL="457200" lvl="0" indent="-228600" algn="just" rtl="0">
              <a:lnSpc>
                <a:spcPct val="90000"/>
              </a:lnSpc>
              <a:spcBef>
                <a:spcPts val="1000"/>
              </a:spcBef>
              <a:spcAft>
                <a:spcPts val="0"/>
              </a:spcAft>
              <a:buSzPts val="28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6"/>
          <p:cNvSpPr txBox="1">
            <a:spLocks noGrp="1"/>
          </p:cNvSpPr>
          <p:nvPr>
            <p:ph type="title"/>
          </p:nvPr>
        </p:nvSpPr>
        <p:spPr>
          <a:xfrm>
            <a:off x="415600" y="593367"/>
            <a:ext cx="11360800" cy="763600"/>
          </a:xfrm>
          <a:prstGeom prst="rect">
            <a:avLst/>
          </a:prstGeom>
          <a:noFill/>
          <a:ln>
            <a:noFill/>
          </a:ln>
        </p:spPr>
        <p:txBody>
          <a:bodyPr spcFirstLastPara="1" wrap="square" lIns="121875" tIns="121875" rIns="121875" bIns="121875" anchor="t" anchorCtr="0">
            <a:normAutofit fontScale="90000"/>
          </a:bodyPr>
          <a:lstStyle/>
          <a:p>
            <a:pPr marL="0" lvl="0" indent="0" algn="l" rtl="0">
              <a:lnSpc>
                <a:spcPct val="90000"/>
              </a:lnSpc>
              <a:spcBef>
                <a:spcPts val="0"/>
              </a:spcBef>
              <a:spcAft>
                <a:spcPts val="0"/>
              </a:spcAft>
              <a:buSzPct val="70707"/>
              <a:buNone/>
            </a:pPr>
            <a:r>
              <a:rPr lang="en-US" b="1"/>
              <a:t>Closure of FD set </a:t>
            </a:r>
            <a:endParaRPr/>
          </a:p>
        </p:txBody>
      </p:sp>
      <p:sp>
        <p:nvSpPr>
          <p:cNvPr id="355" name="Google Shape;355;p46"/>
          <p:cNvSpPr txBox="1">
            <a:spLocks noGrp="1"/>
          </p:cNvSpPr>
          <p:nvPr>
            <p:ph type="body" idx="1"/>
          </p:nvPr>
        </p:nvSpPr>
        <p:spPr>
          <a:xfrm>
            <a:off x="415600" y="1536633"/>
            <a:ext cx="11360800" cy="4555200"/>
          </a:xfrm>
          <a:prstGeom prst="rect">
            <a:avLst/>
          </a:prstGeom>
          <a:noFill/>
          <a:ln>
            <a:noFill/>
          </a:ln>
        </p:spPr>
        <p:txBody>
          <a:bodyPr spcFirstLastPara="1" wrap="square" lIns="121875" tIns="121875" rIns="121875" bIns="121875" anchor="t" anchorCtr="0">
            <a:normAutofit/>
          </a:bodyPr>
          <a:lstStyle/>
          <a:p>
            <a:pPr marL="609585" lvl="0" indent="-457188" algn="just" rtl="0">
              <a:lnSpc>
                <a:spcPct val="200000"/>
              </a:lnSpc>
              <a:spcBef>
                <a:spcPts val="0"/>
              </a:spcBef>
              <a:spcAft>
                <a:spcPts val="0"/>
              </a:spcAft>
              <a:buSzPts val="1800"/>
              <a:buChar char="●"/>
            </a:pPr>
            <a:r>
              <a:rPr lang="en-US" sz="1800">
                <a:latin typeface="Times New Roman"/>
                <a:ea typeface="Times New Roman"/>
                <a:cs typeface="Times New Roman"/>
                <a:sym typeface="Times New Roman"/>
              </a:rPr>
              <a:t>Given a set F of functional dependencies on a schema, we can prove that certain other functional dependencies also hold on the schema. We say that such functional dependencies are “logically implied” by F.</a:t>
            </a:r>
            <a:endParaRPr/>
          </a:p>
          <a:p>
            <a:pPr marL="609585" lvl="0" indent="-457188" algn="just" rtl="0">
              <a:lnSpc>
                <a:spcPct val="200000"/>
              </a:lnSpc>
              <a:spcBef>
                <a:spcPts val="0"/>
              </a:spcBef>
              <a:spcAft>
                <a:spcPts val="0"/>
              </a:spcAft>
              <a:buSzPts val="1800"/>
              <a:buChar char="●"/>
            </a:pPr>
            <a:r>
              <a:rPr lang="en-US" sz="1800" b="0" i="0" u="none" strike="noStrike">
                <a:solidFill>
                  <a:srgbClr val="000000"/>
                </a:solidFill>
                <a:latin typeface="Times New Roman"/>
                <a:ea typeface="Times New Roman"/>
                <a:cs typeface="Times New Roman"/>
                <a:sym typeface="Times New Roman"/>
              </a:rPr>
              <a:t>Let </a:t>
            </a:r>
            <a:r>
              <a:rPr lang="en-US" sz="1800" b="0" i="1" u="none" strike="noStrike">
                <a:solidFill>
                  <a:srgbClr val="000000"/>
                </a:solidFill>
                <a:latin typeface="Times New Roman"/>
                <a:ea typeface="Times New Roman"/>
                <a:cs typeface="Times New Roman"/>
                <a:sym typeface="Times New Roman"/>
              </a:rPr>
              <a:t>F </a:t>
            </a:r>
            <a:r>
              <a:rPr lang="en-US" sz="1800" b="0" i="0" u="none" strike="noStrike">
                <a:solidFill>
                  <a:srgbClr val="000000"/>
                </a:solidFill>
                <a:latin typeface="Times New Roman"/>
                <a:ea typeface="Times New Roman"/>
                <a:cs typeface="Times New Roman"/>
                <a:sym typeface="Times New Roman"/>
              </a:rPr>
              <a:t>be a set of functional dependencies. The </a:t>
            </a:r>
            <a:r>
              <a:rPr lang="en-US" sz="1800" b="0" i="0" u="none" strike="noStrike">
                <a:solidFill>
                  <a:schemeClr val="dk1"/>
                </a:solidFill>
                <a:latin typeface="Times New Roman"/>
                <a:ea typeface="Times New Roman"/>
                <a:cs typeface="Times New Roman"/>
                <a:sym typeface="Times New Roman"/>
              </a:rPr>
              <a:t>closure</a:t>
            </a:r>
            <a:r>
              <a:rPr lang="en-US" sz="1800" b="0" i="0" u="none" strike="noStrike">
                <a:solidFill>
                  <a:srgbClr val="00FFFF"/>
                </a:solidFill>
                <a:latin typeface="Times New Roman"/>
                <a:ea typeface="Times New Roman"/>
                <a:cs typeface="Times New Roman"/>
                <a:sym typeface="Times New Roman"/>
              </a:rPr>
              <a:t> </a:t>
            </a:r>
            <a:r>
              <a:rPr lang="en-US" sz="1800" b="0" i="0" u="none" strike="noStrike">
                <a:solidFill>
                  <a:srgbClr val="000000"/>
                </a:solidFill>
                <a:latin typeface="Times New Roman"/>
                <a:ea typeface="Times New Roman"/>
                <a:cs typeface="Times New Roman"/>
                <a:sym typeface="Times New Roman"/>
              </a:rPr>
              <a:t>of </a:t>
            </a:r>
            <a:r>
              <a:rPr lang="en-US" sz="1800" b="0" i="1" u="none" strike="noStrike">
                <a:solidFill>
                  <a:srgbClr val="000000"/>
                </a:solidFill>
                <a:latin typeface="Times New Roman"/>
                <a:ea typeface="Times New Roman"/>
                <a:cs typeface="Times New Roman"/>
                <a:sym typeface="Times New Roman"/>
              </a:rPr>
              <a:t>F</a:t>
            </a:r>
            <a:r>
              <a:rPr lang="en-US" sz="1800" b="0" i="0" u="none" strike="noStrike">
                <a:solidFill>
                  <a:srgbClr val="000000"/>
                </a:solidFill>
                <a:latin typeface="Times New Roman"/>
                <a:ea typeface="Times New Roman"/>
                <a:cs typeface="Times New Roman"/>
                <a:sym typeface="Times New Roman"/>
              </a:rPr>
              <a:t>, denoted by </a:t>
            </a:r>
            <a:r>
              <a:rPr lang="en-US" sz="1800" b="0" i="1" u="none" strike="noStrike">
                <a:solidFill>
                  <a:srgbClr val="000000"/>
                </a:solidFill>
                <a:latin typeface="Times New Roman"/>
                <a:ea typeface="Times New Roman"/>
                <a:cs typeface="Times New Roman"/>
                <a:sym typeface="Times New Roman"/>
              </a:rPr>
              <a:t>F</a:t>
            </a:r>
            <a:r>
              <a:rPr lang="en-US" sz="1800" b="0" i="0" u="none" strike="noStrike">
                <a:solidFill>
                  <a:srgbClr val="000000"/>
                </a:solidFill>
                <a:latin typeface="Times New Roman"/>
                <a:ea typeface="Times New Roman"/>
                <a:cs typeface="Times New Roman"/>
                <a:sym typeface="Times New Roman"/>
              </a:rPr>
              <a:t>+, is the set of all functional dependencies logically implied by </a:t>
            </a:r>
            <a:r>
              <a:rPr lang="en-US" sz="1800" b="0" i="1" u="none" strike="noStrike">
                <a:solidFill>
                  <a:srgbClr val="000000"/>
                </a:solidFill>
                <a:latin typeface="Times New Roman"/>
                <a:ea typeface="Times New Roman"/>
                <a:cs typeface="Times New Roman"/>
                <a:sym typeface="Times New Roman"/>
              </a:rPr>
              <a:t>F</a:t>
            </a:r>
            <a:r>
              <a:rPr lang="en-US" sz="1800" b="0" i="0" u="none" strike="noStrike">
                <a:solidFill>
                  <a:srgbClr val="000000"/>
                </a:solidFill>
                <a:latin typeface="Times New Roman"/>
                <a:ea typeface="Times New Roman"/>
                <a:cs typeface="Times New Roman"/>
                <a:sym typeface="Times New Roman"/>
              </a:rPr>
              <a:t>. Given </a:t>
            </a:r>
            <a:r>
              <a:rPr lang="en-US" sz="1800" b="0" i="1" u="none" strike="noStrike">
                <a:solidFill>
                  <a:srgbClr val="000000"/>
                </a:solidFill>
                <a:latin typeface="Times New Roman"/>
                <a:ea typeface="Times New Roman"/>
                <a:cs typeface="Times New Roman"/>
                <a:sym typeface="Times New Roman"/>
              </a:rPr>
              <a:t>F</a:t>
            </a:r>
            <a:r>
              <a:rPr lang="en-US" sz="1800" b="0" i="0" u="none" strike="noStrike">
                <a:solidFill>
                  <a:srgbClr val="000000"/>
                </a:solidFill>
                <a:latin typeface="Times New Roman"/>
                <a:ea typeface="Times New Roman"/>
                <a:cs typeface="Times New Roman"/>
                <a:sym typeface="Times New Roman"/>
              </a:rPr>
              <a:t>, we can compute </a:t>
            </a:r>
            <a:r>
              <a:rPr lang="en-US" sz="1800" b="0" i="1" u="none" strike="noStrike">
                <a:solidFill>
                  <a:srgbClr val="000000"/>
                </a:solidFill>
                <a:latin typeface="Times New Roman"/>
                <a:ea typeface="Times New Roman"/>
                <a:cs typeface="Times New Roman"/>
                <a:sym typeface="Times New Roman"/>
              </a:rPr>
              <a:t>F</a:t>
            </a:r>
            <a:r>
              <a:rPr lang="en-US" sz="1800" b="0" i="0" u="none" strike="noStrike">
                <a:solidFill>
                  <a:srgbClr val="000000"/>
                </a:solidFill>
                <a:latin typeface="Times New Roman"/>
                <a:ea typeface="Times New Roman"/>
                <a:cs typeface="Times New Roman"/>
                <a:sym typeface="Times New Roman"/>
              </a:rPr>
              <a:t>+ directly from the formal definition of functional dependency.</a:t>
            </a:r>
            <a:endParaRPr sz="1800">
              <a:latin typeface="Times New Roman"/>
              <a:ea typeface="Times New Roman"/>
              <a:cs typeface="Times New Roman"/>
              <a:sym typeface="Times New Roman"/>
            </a:endParaRPr>
          </a:p>
        </p:txBody>
      </p:sp>
      <p:sp>
        <p:nvSpPr>
          <p:cNvPr id="356" name="Google Shape;356;p46"/>
          <p:cNvSpPr txBox="1">
            <a:spLocks noGrp="1"/>
          </p:cNvSpPr>
          <p:nvPr>
            <p:ph type="sldNum" idx="12"/>
          </p:nvPr>
        </p:nvSpPr>
        <p:spPr>
          <a:xfrm>
            <a:off x="11296611" y="6217623"/>
            <a:ext cx="731600" cy="524800"/>
          </a:xfrm>
          <a:prstGeom prst="rect">
            <a:avLst/>
          </a:prstGeom>
          <a:noFill/>
          <a:ln>
            <a:noFill/>
          </a:ln>
        </p:spPr>
        <p:txBody>
          <a:bodyPr spcFirstLastPara="1" wrap="square" lIns="121875" tIns="121875" rIns="121875" bIns="12187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7"/>
          <p:cNvSpPr txBox="1">
            <a:spLocks noGrp="1"/>
          </p:cNvSpPr>
          <p:nvPr>
            <p:ph type="title"/>
          </p:nvPr>
        </p:nvSpPr>
        <p:spPr>
          <a:xfrm>
            <a:off x="415600" y="593367"/>
            <a:ext cx="11360800" cy="763600"/>
          </a:xfrm>
          <a:prstGeom prst="rect">
            <a:avLst/>
          </a:prstGeom>
          <a:noFill/>
          <a:ln>
            <a:noFill/>
          </a:ln>
        </p:spPr>
        <p:txBody>
          <a:bodyPr spcFirstLastPara="1" wrap="square" lIns="121875" tIns="121875" rIns="121875" bIns="121875" anchor="t" anchorCtr="0">
            <a:normAutofit fontScale="90000"/>
          </a:bodyPr>
          <a:lstStyle/>
          <a:p>
            <a:pPr marL="0" lvl="0" indent="0" algn="l" rtl="0">
              <a:lnSpc>
                <a:spcPct val="90000"/>
              </a:lnSpc>
              <a:spcBef>
                <a:spcPts val="0"/>
              </a:spcBef>
              <a:spcAft>
                <a:spcPts val="0"/>
              </a:spcAft>
              <a:buSzPct val="70707"/>
              <a:buNone/>
            </a:pPr>
            <a:endParaRPr/>
          </a:p>
        </p:txBody>
      </p:sp>
      <p:sp>
        <p:nvSpPr>
          <p:cNvPr id="362" name="Google Shape;362;p47"/>
          <p:cNvSpPr txBox="1">
            <a:spLocks noGrp="1"/>
          </p:cNvSpPr>
          <p:nvPr>
            <p:ph type="body" idx="1"/>
          </p:nvPr>
        </p:nvSpPr>
        <p:spPr>
          <a:xfrm>
            <a:off x="415600" y="1536633"/>
            <a:ext cx="11360800" cy="4555200"/>
          </a:xfrm>
          <a:prstGeom prst="rect">
            <a:avLst/>
          </a:prstGeom>
          <a:noFill/>
          <a:ln>
            <a:noFill/>
          </a:ln>
        </p:spPr>
        <p:txBody>
          <a:bodyPr spcFirstLastPara="1" wrap="square" lIns="121875" tIns="121875" rIns="121875" bIns="121875" anchor="t" anchorCtr="0">
            <a:normAutofit lnSpcReduction="10000"/>
          </a:bodyPr>
          <a:lstStyle/>
          <a:p>
            <a:pPr marL="609585" lvl="0" indent="-342888" algn="l" rtl="0">
              <a:lnSpc>
                <a:spcPct val="90000"/>
              </a:lnSpc>
              <a:spcBef>
                <a:spcPts val="0"/>
              </a:spcBef>
              <a:spcAft>
                <a:spcPts val="0"/>
              </a:spcAft>
              <a:buSzPts val="1800"/>
              <a:buNone/>
            </a:pPr>
            <a:endParaRPr/>
          </a:p>
          <a:p>
            <a:pPr marL="609585" lvl="0" indent="-342888" algn="l" rtl="0">
              <a:lnSpc>
                <a:spcPct val="90000"/>
              </a:lnSpc>
              <a:spcBef>
                <a:spcPts val="0"/>
              </a:spcBef>
              <a:spcAft>
                <a:spcPts val="0"/>
              </a:spcAft>
              <a:buSzPts val="1800"/>
              <a:buNone/>
            </a:pPr>
            <a:endParaRPr/>
          </a:p>
          <a:p>
            <a:pPr marL="609585" lvl="0" indent="-342888" algn="l" rtl="0">
              <a:lnSpc>
                <a:spcPct val="90000"/>
              </a:lnSpc>
              <a:spcBef>
                <a:spcPts val="0"/>
              </a:spcBef>
              <a:spcAft>
                <a:spcPts val="0"/>
              </a:spcAft>
              <a:buSzPts val="1800"/>
              <a:buNone/>
            </a:pPr>
            <a:endParaRPr/>
          </a:p>
          <a:p>
            <a:pPr marL="609585" lvl="0" indent="-342888" algn="just" rtl="0">
              <a:lnSpc>
                <a:spcPct val="150000"/>
              </a:lnSpc>
              <a:spcBef>
                <a:spcPts val="0"/>
              </a:spcBef>
              <a:spcAft>
                <a:spcPts val="0"/>
              </a:spcAft>
              <a:buSzPts val="1800"/>
              <a:buNone/>
            </a:pPr>
            <a:endParaRPr sz="2400">
              <a:solidFill>
                <a:schemeClr val="dk1"/>
              </a:solidFill>
              <a:latin typeface="Times New Roman"/>
              <a:ea typeface="Times New Roman"/>
              <a:cs typeface="Times New Roman"/>
              <a:sym typeface="Times New Roman"/>
            </a:endParaRPr>
          </a:p>
          <a:p>
            <a:pPr marL="609585" lvl="0" indent="-342888" algn="just" rtl="0">
              <a:lnSpc>
                <a:spcPct val="150000"/>
              </a:lnSpc>
              <a:spcBef>
                <a:spcPts val="0"/>
              </a:spcBef>
              <a:spcAft>
                <a:spcPts val="0"/>
              </a:spcAft>
              <a:buSzPts val="1800"/>
              <a:buNone/>
            </a:pPr>
            <a:endParaRPr sz="2400">
              <a:solidFill>
                <a:schemeClr val="dk1"/>
              </a:solidFill>
              <a:latin typeface="Times New Roman"/>
              <a:ea typeface="Times New Roman"/>
              <a:cs typeface="Times New Roman"/>
              <a:sym typeface="Times New Roman"/>
            </a:endParaRPr>
          </a:p>
          <a:p>
            <a:pPr marL="609585" lvl="0" indent="-457188" algn="just" rtl="0">
              <a:lnSpc>
                <a:spcPct val="150000"/>
              </a:lnSpc>
              <a:spcBef>
                <a:spcPts val="0"/>
              </a:spcBef>
              <a:spcAft>
                <a:spcPts val="0"/>
              </a:spcAft>
              <a:buSzPts val="1800"/>
              <a:buChar char="●"/>
            </a:pPr>
            <a:r>
              <a:rPr lang="en-US" sz="2400" b="0" i="0" u="none" strike="noStrike">
                <a:solidFill>
                  <a:schemeClr val="dk1"/>
                </a:solidFill>
                <a:latin typeface="Times New Roman"/>
                <a:ea typeface="Times New Roman"/>
                <a:cs typeface="Times New Roman"/>
                <a:sym typeface="Times New Roman"/>
              </a:rPr>
              <a:t>We can use the following three rules to find logically implied functional dependencies. </a:t>
            </a:r>
            <a:endParaRPr/>
          </a:p>
          <a:p>
            <a:pPr marL="609585" lvl="0" indent="-457188" algn="just" rtl="0">
              <a:lnSpc>
                <a:spcPct val="150000"/>
              </a:lnSpc>
              <a:spcBef>
                <a:spcPts val="0"/>
              </a:spcBef>
              <a:spcAft>
                <a:spcPts val="0"/>
              </a:spcAft>
              <a:buSzPts val="1800"/>
              <a:buChar char="●"/>
            </a:pPr>
            <a:r>
              <a:rPr lang="en-US" sz="2400" b="0" i="0" u="none" strike="noStrike">
                <a:solidFill>
                  <a:schemeClr val="dk1"/>
                </a:solidFill>
                <a:latin typeface="Times New Roman"/>
                <a:ea typeface="Times New Roman"/>
                <a:cs typeface="Times New Roman"/>
                <a:sym typeface="Times New Roman"/>
              </a:rPr>
              <a:t>By applying these rules </a:t>
            </a:r>
            <a:r>
              <a:rPr lang="en-US" sz="2400" b="0" i="1" u="none" strike="noStrike">
                <a:solidFill>
                  <a:schemeClr val="dk1"/>
                </a:solidFill>
                <a:latin typeface="Times New Roman"/>
                <a:ea typeface="Times New Roman"/>
                <a:cs typeface="Times New Roman"/>
                <a:sym typeface="Times New Roman"/>
              </a:rPr>
              <a:t>repeatedly</a:t>
            </a:r>
            <a:r>
              <a:rPr lang="en-US" sz="2400" b="0" i="0" u="none" strike="noStrike">
                <a:solidFill>
                  <a:schemeClr val="dk1"/>
                </a:solidFill>
                <a:latin typeface="Times New Roman"/>
                <a:ea typeface="Times New Roman"/>
                <a:cs typeface="Times New Roman"/>
                <a:sym typeface="Times New Roman"/>
              </a:rPr>
              <a:t>, we can find all of </a:t>
            </a:r>
            <a:r>
              <a:rPr lang="en-US" sz="2400" b="0" i="1" u="none" strike="noStrike">
                <a:solidFill>
                  <a:schemeClr val="dk1"/>
                </a:solidFill>
                <a:latin typeface="Times New Roman"/>
                <a:ea typeface="Times New Roman"/>
                <a:cs typeface="Times New Roman"/>
                <a:sym typeface="Times New Roman"/>
              </a:rPr>
              <a:t>F</a:t>
            </a:r>
            <a:r>
              <a:rPr lang="en-US" sz="2400" b="0" i="0" u="none" strike="noStrike">
                <a:solidFill>
                  <a:schemeClr val="dk1"/>
                </a:solidFill>
                <a:latin typeface="Times New Roman"/>
                <a:ea typeface="Times New Roman"/>
                <a:cs typeface="Times New Roman"/>
                <a:sym typeface="Times New Roman"/>
              </a:rPr>
              <a:t>+, given </a:t>
            </a:r>
            <a:r>
              <a:rPr lang="en-US" sz="2400" b="0" i="1" u="none" strike="noStrike">
                <a:solidFill>
                  <a:schemeClr val="dk1"/>
                </a:solidFill>
                <a:latin typeface="Times New Roman"/>
                <a:ea typeface="Times New Roman"/>
                <a:cs typeface="Times New Roman"/>
                <a:sym typeface="Times New Roman"/>
              </a:rPr>
              <a:t>F</a:t>
            </a:r>
            <a:r>
              <a:rPr lang="en-US" sz="2400" b="0" i="0" u="none" strike="noStrike">
                <a:solidFill>
                  <a:schemeClr val="dk1"/>
                </a:solidFill>
                <a:latin typeface="Times New Roman"/>
                <a:ea typeface="Times New Roman"/>
                <a:cs typeface="Times New Roman"/>
                <a:sym typeface="Times New Roman"/>
              </a:rPr>
              <a:t>. This collection of rules is called Armstrong’s axioms in honor of the person who first proposed it.</a:t>
            </a:r>
            <a:endParaRPr sz="2400">
              <a:solidFill>
                <a:schemeClr val="dk1"/>
              </a:solidFill>
              <a:latin typeface="Times New Roman"/>
              <a:ea typeface="Times New Roman"/>
              <a:cs typeface="Times New Roman"/>
              <a:sym typeface="Times New Roman"/>
            </a:endParaRPr>
          </a:p>
        </p:txBody>
      </p:sp>
      <p:sp>
        <p:nvSpPr>
          <p:cNvPr id="363" name="Google Shape;363;p47"/>
          <p:cNvSpPr txBox="1">
            <a:spLocks noGrp="1"/>
          </p:cNvSpPr>
          <p:nvPr>
            <p:ph type="sldNum" idx="12"/>
          </p:nvPr>
        </p:nvSpPr>
        <p:spPr>
          <a:xfrm>
            <a:off x="11296611" y="6217623"/>
            <a:ext cx="731600" cy="524800"/>
          </a:xfrm>
          <a:prstGeom prst="rect">
            <a:avLst/>
          </a:prstGeom>
          <a:noFill/>
          <a:ln>
            <a:noFill/>
          </a:ln>
        </p:spPr>
        <p:txBody>
          <a:bodyPr spcFirstLastPara="1" wrap="square" lIns="121875" tIns="121875" rIns="121875" bIns="12187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pic>
        <p:nvPicPr>
          <p:cNvPr id="364" name="Google Shape;364;p47"/>
          <p:cNvPicPr preferRelativeResize="0"/>
          <p:nvPr/>
        </p:nvPicPr>
        <p:blipFill rotWithShape="1">
          <a:blip r:embed="rId3">
            <a:alphaModFix/>
          </a:blip>
          <a:srcRect/>
          <a:stretch/>
        </p:blipFill>
        <p:spPr>
          <a:xfrm>
            <a:off x="537702" y="1638232"/>
            <a:ext cx="11166618" cy="189236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8"/>
          <p:cNvSpPr txBox="1">
            <a:spLocks noGrp="1"/>
          </p:cNvSpPr>
          <p:nvPr>
            <p:ph type="title"/>
          </p:nvPr>
        </p:nvSpPr>
        <p:spPr>
          <a:xfrm>
            <a:off x="415600" y="593367"/>
            <a:ext cx="11360800" cy="763600"/>
          </a:xfrm>
          <a:prstGeom prst="rect">
            <a:avLst/>
          </a:prstGeom>
          <a:noFill/>
          <a:ln>
            <a:noFill/>
          </a:ln>
        </p:spPr>
        <p:txBody>
          <a:bodyPr spcFirstLastPara="1" wrap="square" lIns="121875" tIns="121875" rIns="121875" bIns="121875" anchor="t" anchorCtr="0">
            <a:normAutofit fontScale="90000"/>
          </a:bodyPr>
          <a:lstStyle/>
          <a:p>
            <a:pPr marL="0" lvl="0" indent="0" algn="l" rtl="0">
              <a:lnSpc>
                <a:spcPct val="90000"/>
              </a:lnSpc>
              <a:spcBef>
                <a:spcPts val="0"/>
              </a:spcBef>
              <a:spcAft>
                <a:spcPts val="0"/>
              </a:spcAft>
              <a:buSzPct val="70707"/>
              <a:buNone/>
            </a:pPr>
            <a:endParaRPr/>
          </a:p>
        </p:txBody>
      </p:sp>
      <p:sp>
        <p:nvSpPr>
          <p:cNvPr id="370" name="Google Shape;370;p48"/>
          <p:cNvSpPr txBox="1">
            <a:spLocks noGrp="1"/>
          </p:cNvSpPr>
          <p:nvPr>
            <p:ph type="body" idx="1"/>
          </p:nvPr>
        </p:nvSpPr>
        <p:spPr>
          <a:xfrm>
            <a:off x="415600" y="1536633"/>
            <a:ext cx="11360800" cy="4555200"/>
          </a:xfrm>
          <a:prstGeom prst="rect">
            <a:avLst/>
          </a:prstGeom>
          <a:noFill/>
          <a:ln>
            <a:noFill/>
          </a:ln>
        </p:spPr>
        <p:txBody>
          <a:bodyPr spcFirstLastPara="1" wrap="square" lIns="121875" tIns="121875" rIns="121875" bIns="121875" anchor="t" anchorCtr="0">
            <a:normAutofit lnSpcReduction="10000"/>
          </a:bodyPr>
          <a:lstStyle/>
          <a:p>
            <a:pPr marL="609585" lvl="0" indent="-342888" algn="just" rtl="0">
              <a:lnSpc>
                <a:spcPct val="150000"/>
              </a:lnSpc>
              <a:spcBef>
                <a:spcPts val="0"/>
              </a:spcBef>
              <a:spcAft>
                <a:spcPts val="0"/>
              </a:spcAft>
              <a:buSzPts val="1800"/>
              <a:buNone/>
            </a:pPr>
            <a:endParaRPr sz="2400" b="0" i="0" u="none" strike="noStrike">
              <a:solidFill>
                <a:schemeClr val="dk1"/>
              </a:solidFill>
              <a:latin typeface="Times New Roman"/>
              <a:ea typeface="Times New Roman"/>
              <a:cs typeface="Times New Roman"/>
              <a:sym typeface="Times New Roman"/>
            </a:endParaRPr>
          </a:p>
          <a:p>
            <a:pPr marL="609585" lvl="0" indent="-342888" algn="just" rtl="0">
              <a:lnSpc>
                <a:spcPct val="150000"/>
              </a:lnSpc>
              <a:spcBef>
                <a:spcPts val="0"/>
              </a:spcBef>
              <a:spcAft>
                <a:spcPts val="0"/>
              </a:spcAft>
              <a:buSzPts val="1800"/>
              <a:buNone/>
            </a:pPr>
            <a:endParaRPr sz="2400">
              <a:solidFill>
                <a:schemeClr val="dk1"/>
              </a:solidFill>
              <a:latin typeface="Times New Roman"/>
              <a:ea typeface="Times New Roman"/>
              <a:cs typeface="Times New Roman"/>
              <a:sym typeface="Times New Roman"/>
            </a:endParaRPr>
          </a:p>
          <a:p>
            <a:pPr marL="609585" lvl="0" indent="-342888" algn="just" rtl="0">
              <a:lnSpc>
                <a:spcPct val="150000"/>
              </a:lnSpc>
              <a:spcBef>
                <a:spcPts val="0"/>
              </a:spcBef>
              <a:spcAft>
                <a:spcPts val="0"/>
              </a:spcAft>
              <a:buSzPts val="1800"/>
              <a:buNone/>
            </a:pPr>
            <a:endParaRPr sz="2400" b="0" i="0" u="none" strike="noStrike">
              <a:solidFill>
                <a:schemeClr val="dk1"/>
              </a:solidFill>
              <a:latin typeface="Times New Roman"/>
              <a:ea typeface="Times New Roman"/>
              <a:cs typeface="Times New Roman"/>
              <a:sym typeface="Times New Roman"/>
            </a:endParaRPr>
          </a:p>
          <a:p>
            <a:pPr marL="609585" lvl="0" indent="-342888" algn="just" rtl="0">
              <a:lnSpc>
                <a:spcPct val="150000"/>
              </a:lnSpc>
              <a:spcBef>
                <a:spcPts val="0"/>
              </a:spcBef>
              <a:spcAft>
                <a:spcPts val="0"/>
              </a:spcAft>
              <a:buSzPts val="1800"/>
              <a:buNone/>
            </a:pPr>
            <a:endParaRPr sz="2400">
              <a:solidFill>
                <a:schemeClr val="dk1"/>
              </a:solidFill>
              <a:latin typeface="Times New Roman"/>
              <a:ea typeface="Times New Roman"/>
              <a:cs typeface="Times New Roman"/>
              <a:sym typeface="Times New Roman"/>
            </a:endParaRPr>
          </a:p>
          <a:p>
            <a:pPr marL="609585" lvl="0" indent="-342888" algn="just" rtl="0">
              <a:lnSpc>
                <a:spcPct val="150000"/>
              </a:lnSpc>
              <a:spcBef>
                <a:spcPts val="0"/>
              </a:spcBef>
              <a:spcAft>
                <a:spcPts val="0"/>
              </a:spcAft>
              <a:buSzPts val="1800"/>
              <a:buNone/>
            </a:pPr>
            <a:endParaRPr sz="2400" b="0" i="0" u="none" strike="noStrike">
              <a:solidFill>
                <a:schemeClr val="dk1"/>
              </a:solidFill>
              <a:latin typeface="Times New Roman"/>
              <a:ea typeface="Times New Roman"/>
              <a:cs typeface="Times New Roman"/>
              <a:sym typeface="Times New Roman"/>
            </a:endParaRPr>
          </a:p>
          <a:p>
            <a:pPr marL="609585" lvl="0" indent="-457188" algn="just" rtl="0">
              <a:lnSpc>
                <a:spcPct val="150000"/>
              </a:lnSpc>
              <a:spcBef>
                <a:spcPts val="0"/>
              </a:spcBef>
              <a:spcAft>
                <a:spcPts val="0"/>
              </a:spcAft>
              <a:buSzPts val="1800"/>
              <a:buChar char="●"/>
            </a:pPr>
            <a:r>
              <a:rPr lang="en-US" sz="2400" b="0" i="0" u="none" strike="noStrike">
                <a:solidFill>
                  <a:schemeClr val="dk1"/>
                </a:solidFill>
                <a:latin typeface="Times New Roman"/>
                <a:ea typeface="Times New Roman"/>
                <a:cs typeface="Times New Roman"/>
                <a:sym typeface="Times New Roman"/>
              </a:rPr>
              <a:t>Armstrong’s axioms are sound, because they do not generate any incorrect functional dependencies. They are complete, because, for a given set </a:t>
            </a:r>
            <a:r>
              <a:rPr lang="en-US" sz="2400" b="0" i="1" u="none" strike="noStrike">
                <a:solidFill>
                  <a:schemeClr val="dk1"/>
                </a:solidFill>
                <a:latin typeface="Times New Roman"/>
                <a:ea typeface="Times New Roman"/>
                <a:cs typeface="Times New Roman"/>
                <a:sym typeface="Times New Roman"/>
              </a:rPr>
              <a:t>F </a:t>
            </a:r>
            <a:r>
              <a:rPr lang="en-US" sz="2400" b="0" i="0" u="none" strike="noStrike">
                <a:solidFill>
                  <a:schemeClr val="dk1"/>
                </a:solidFill>
                <a:latin typeface="Times New Roman"/>
                <a:ea typeface="Times New Roman"/>
                <a:cs typeface="Times New Roman"/>
                <a:sym typeface="Times New Roman"/>
              </a:rPr>
              <a:t>of functional dependencies, they allow us to generate all </a:t>
            </a:r>
            <a:r>
              <a:rPr lang="en-US" sz="2400" b="0" i="1" u="none" strike="noStrike">
                <a:solidFill>
                  <a:schemeClr val="dk1"/>
                </a:solidFill>
                <a:latin typeface="Times New Roman"/>
                <a:ea typeface="Times New Roman"/>
                <a:cs typeface="Times New Roman"/>
                <a:sym typeface="Times New Roman"/>
              </a:rPr>
              <a:t>F</a:t>
            </a:r>
            <a:r>
              <a:rPr lang="en-US" sz="2400" b="0" i="0" u="none" strike="noStrike">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p:txBody>
      </p:sp>
      <p:sp>
        <p:nvSpPr>
          <p:cNvPr id="371" name="Google Shape;371;p48"/>
          <p:cNvSpPr txBox="1">
            <a:spLocks noGrp="1"/>
          </p:cNvSpPr>
          <p:nvPr>
            <p:ph type="sldNum" idx="12"/>
          </p:nvPr>
        </p:nvSpPr>
        <p:spPr>
          <a:xfrm>
            <a:off x="11296611" y="6217623"/>
            <a:ext cx="731600" cy="524800"/>
          </a:xfrm>
          <a:prstGeom prst="rect">
            <a:avLst/>
          </a:prstGeom>
          <a:noFill/>
          <a:ln>
            <a:noFill/>
          </a:ln>
        </p:spPr>
        <p:txBody>
          <a:bodyPr spcFirstLastPara="1" wrap="square" lIns="121875" tIns="121875" rIns="121875" bIns="12187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pic>
        <p:nvPicPr>
          <p:cNvPr id="372" name="Google Shape;372;p48"/>
          <p:cNvPicPr preferRelativeResize="0"/>
          <p:nvPr/>
        </p:nvPicPr>
        <p:blipFill rotWithShape="1">
          <a:blip r:embed="rId3">
            <a:alphaModFix/>
          </a:blip>
          <a:srcRect/>
          <a:stretch/>
        </p:blipFill>
        <p:spPr>
          <a:xfrm>
            <a:off x="415600" y="685800"/>
            <a:ext cx="11200667" cy="328932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9"/>
          <p:cNvSpPr txBox="1">
            <a:spLocks noGrp="1"/>
          </p:cNvSpPr>
          <p:nvPr>
            <p:ph type="title"/>
          </p:nvPr>
        </p:nvSpPr>
        <p:spPr>
          <a:xfrm>
            <a:off x="415600" y="593367"/>
            <a:ext cx="11360800" cy="763600"/>
          </a:xfrm>
          <a:prstGeom prst="rect">
            <a:avLst/>
          </a:prstGeom>
          <a:noFill/>
          <a:ln>
            <a:noFill/>
          </a:ln>
        </p:spPr>
        <p:txBody>
          <a:bodyPr spcFirstLastPara="1" wrap="square" lIns="121875" tIns="121875" rIns="121875" bIns="121875" anchor="t" anchorCtr="0">
            <a:normAutofit fontScale="90000"/>
          </a:bodyPr>
          <a:lstStyle/>
          <a:p>
            <a:pPr marL="0" lvl="0" indent="0" algn="l" rtl="0">
              <a:lnSpc>
                <a:spcPct val="90000"/>
              </a:lnSpc>
              <a:spcBef>
                <a:spcPts val="0"/>
              </a:spcBef>
              <a:spcAft>
                <a:spcPts val="0"/>
              </a:spcAft>
              <a:buSzPct val="70707"/>
              <a:buNone/>
            </a:pPr>
            <a:r>
              <a:rPr lang="en-US" b="1"/>
              <a:t>ADDITIONAL RULES</a:t>
            </a:r>
            <a:endParaRPr b="1"/>
          </a:p>
        </p:txBody>
      </p:sp>
      <p:sp>
        <p:nvSpPr>
          <p:cNvPr id="378" name="Google Shape;378;p49"/>
          <p:cNvSpPr txBox="1">
            <a:spLocks noGrp="1"/>
          </p:cNvSpPr>
          <p:nvPr>
            <p:ph type="body" idx="1"/>
          </p:nvPr>
        </p:nvSpPr>
        <p:spPr>
          <a:xfrm>
            <a:off x="-5512532" y="-5976440"/>
            <a:ext cx="21006192" cy="12618607"/>
          </a:xfrm>
          <a:prstGeom prst="rect">
            <a:avLst/>
          </a:prstGeom>
          <a:noFill/>
          <a:ln>
            <a:noFill/>
          </a:ln>
        </p:spPr>
        <p:txBody>
          <a:bodyPr spcFirstLastPara="1" wrap="square" lIns="121875" tIns="121875" rIns="121875" bIns="121875" anchor="t" anchorCtr="0">
            <a:normAutofit/>
          </a:bodyPr>
          <a:lstStyle/>
          <a:p>
            <a:pPr marL="609585" lvl="0" indent="-342888" algn="l" rtl="0">
              <a:lnSpc>
                <a:spcPct val="90000"/>
              </a:lnSpc>
              <a:spcBef>
                <a:spcPts val="0"/>
              </a:spcBef>
              <a:spcAft>
                <a:spcPts val="0"/>
              </a:spcAft>
              <a:buSzPts val="1800"/>
              <a:buNone/>
            </a:pPr>
            <a:endParaRPr/>
          </a:p>
        </p:txBody>
      </p:sp>
      <p:sp>
        <p:nvSpPr>
          <p:cNvPr id="379" name="Google Shape;379;p49"/>
          <p:cNvSpPr txBox="1">
            <a:spLocks noGrp="1"/>
          </p:cNvSpPr>
          <p:nvPr>
            <p:ph type="sldNum" idx="12"/>
          </p:nvPr>
        </p:nvSpPr>
        <p:spPr>
          <a:xfrm>
            <a:off x="11296611" y="6217623"/>
            <a:ext cx="731600" cy="524800"/>
          </a:xfrm>
          <a:prstGeom prst="rect">
            <a:avLst/>
          </a:prstGeom>
          <a:noFill/>
          <a:ln>
            <a:noFill/>
          </a:ln>
        </p:spPr>
        <p:txBody>
          <a:bodyPr spcFirstLastPara="1" wrap="square" lIns="121875" tIns="121875" rIns="121875" bIns="12187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pic>
        <p:nvPicPr>
          <p:cNvPr id="380" name="Google Shape;380;p49"/>
          <p:cNvPicPr preferRelativeResize="0"/>
          <p:nvPr/>
        </p:nvPicPr>
        <p:blipFill rotWithShape="1">
          <a:blip r:embed="rId3">
            <a:alphaModFix/>
          </a:blip>
          <a:srcRect/>
          <a:stretch/>
        </p:blipFill>
        <p:spPr>
          <a:xfrm>
            <a:off x="330199" y="1845734"/>
            <a:ext cx="9804399" cy="26035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0"/>
          <p:cNvSpPr txBox="1">
            <a:spLocks noGrp="1"/>
          </p:cNvSpPr>
          <p:nvPr>
            <p:ph type="title"/>
          </p:nvPr>
        </p:nvSpPr>
        <p:spPr>
          <a:xfrm>
            <a:off x="415600" y="593367"/>
            <a:ext cx="11360800" cy="763600"/>
          </a:xfrm>
          <a:prstGeom prst="rect">
            <a:avLst/>
          </a:prstGeom>
          <a:noFill/>
          <a:ln>
            <a:noFill/>
          </a:ln>
        </p:spPr>
        <p:txBody>
          <a:bodyPr spcFirstLastPara="1" wrap="square" lIns="121875" tIns="121875" rIns="121875" bIns="121875" anchor="t" anchorCtr="0">
            <a:normAutofit fontScale="90000"/>
          </a:bodyPr>
          <a:lstStyle/>
          <a:p>
            <a:pPr marL="0" lvl="0" indent="0" algn="l" rtl="0">
              <a:lnSpc>
                <a:spcPct val="90000"/>
              </a:lnSpc>
              <a:spcBef>
                <a:spcPts val="0"/>
              </a:spcBef>
              <a:spcAft>
                <a:spcPts val="0"/>
              </a:spcAft>
              <a:buSzPct val="70707"/>
              <a:buNone/>
            </a:pPr>
            <a:r>
              <a:rPr lang="en-US" b="1"/>
              <a:t>PROCEDURE TO COMPUTE F+</a:t>
            </a:r>
            <a:endParaRPr b="1"/>
          </a:p>
        </p:txBody>
      </p:sp>
      <p:sp>
        <p:nvSpPr>
          <p:cNvPr id="386" name="Google Shape;386;p50"/>
          <p:cNvSpPr txBox="1">
            <a:spLocks noGrp="1"/>
          </p:cNvSpPr>
          <p:nvPr>
            <p:ph type="body" idx="1"/>
          </p:nvPr>
        </p:nvSpPr>
        <p:spPr>
          <a:xfrm>
            <a:off x="415600" y="1536633"/>
            <a:ext cx="11360800" cy="4555200"/>
          </a:xfrm>
          <a:prstGeom prst="rect">
            <a:avLst/>
          </a:prstGeom>
          <a:noFill/>
          <a:ln>
            <a:noFill/>
          </a:ln>
        </p:spPr>
        <p:txBody>
          <a:bodyPr spcFirstLastPara="1" wrap="square" lIns="121875" tIns="121875" rIns="121875" bIns="121875" anchor="t" anchorCtr="0">
            <a:normAutofit fontScale="85000" lnSpcReduction="10000"/>
          </a:bodyPr>
          <a:lstStyle/>
          <a:p>
            <a:pPr marL="152396" lvl="0" indent="0" algn="l" rtl="0">
              <a:lnSpc>
                <a:spcPct val="150000"/>
              </a:lnSpc>
              <a:spcBef>
                <a:spcPts val="0"/>
              </a:spcBef>
              <a:spcAft>
                <a:spcPts val="0"/>
              </a:spcAft>
              <a:buSzPct val="88235"/>
              <a:buNone/>
            </a:pPr>
            <a:r>
              <a:rPr lang="en-US" sz="2400" b="0" i="1" u="none" strike="noStrike">
                <a:latin typeface="Times New Roman"/>
                <a:ea typeface="Times New Roman"/>
                <a:cs typeface="Times New Roman"/>
                <a:sym typeface="Times New Roman"/>
              </a:rPr>
              <a:t>F</a:t>
            </a:r>
            <a:r>
              <a:rPr lang="en-US" sz="2400" b="0" i="0" u="none" strike="noStrike">
                <a:latin typeface="Times New Roman"/>
                <a:ea typeface="Times New Roman"/>
                <a:cs typeface="Times New Roman"/>
                <a:sym typeface="Times New Roman"/>
              </a:rPr>
              <a:t>+ = </a:t>
            </a:r>
            <a:r>
              <a:rPr lang="en-US" sz="2400" b="0" i="1" u="none" strike="noStrike">
                <a:latin typeface="Times New Roman"/>
                <a:ea typeface="Times New Roman"/>
                <a:cs typeface="Times New Roman"/>
                <a:sym typeface="Times New Roman"/>
              </a:rPr>
              <a:t>F</a:t>
            </a:r>
            <a:endParaRPr/>
          </a:p>
          <a:p>
            <a:pPr marL="152396" lvl="0" indent="0" algn="l" rtl="0">
              <a:lnSpc>
                <a:spcPct val="150000"/>
              </a:lnSpc>
              <a:spcBef>
                <a:spcPts val="0"/>
              </a:spcBef>
              <a:spcAft>
                <a:spcPts val="0"/>
              </a:spcAft>
              <a:buSzPct val="88235"/>
              <a:buNone/>
            </a:pPr>
            <a:r>
              <a:rPr lang="en-US" sz="2400" b="0" i="0" u="none" strike="noStrike">
                <a:latin typeface="Times New Roman"/>
                <a:ea typeface="Times New Roman"/>
                <a:cs typeface="Times New Roman"/>
                <a:sym typeface="Times New Roman"/>
              </a:rPr>
              <a:t>apply the reflexivity rule /* Generates all trivial dependencies */</a:t>
            </a:r>
            <a:endParaRPr/>
          </a:p>
          <a:p>
            <a:pPr marL="152396" lvl="0" indent="0" algn="l" rtl="0">
              <a:lnSpc>
                <a:spcPct val="150000"/>
              </a:lnSpc>
              <a:spcBef>
                <a:spcPts val="0"/>
              </a:spcBef>
              <a:spcAft>
                <a:spcPts val="0"/>
              </a:spcAft>
              <a:buSzPct val="88235"/>
              <a:buNone/>
            </a:pPr>
            <a:r>
              <a:rPr lang="en-US" sz="2400" b="0" i="0" u="none" strike="noStrike">
                <a:latin typeface="Times New Roman"/>
                <a:ea typeface="Times New Roman"/>
                <a:cs typeface="Times New Roman"/>
                <a:sym typeface="Times New Roman"/>
              </a:rPr>
              <a:t>repeat</a:t>
            </a:r>
            <a:endParaRPr/>
          </a:p>
          <a:p>
            <a:pPr marL="152396" lvl="0" indent="0" algn="l" rtl="0">
              <a:lnSpc>
                <a:spcPct val="150000"/>
              </a:lnSpc>
              <a:spcBef>
                <a:spcPts val="0"/>
              </a:spcBef>
              <a:spcAft>
                <a:spcPts val="0"/>
              </a:spcAft>
              <a:buSzPct val="88235"/>
              <a:buNone/>
            </a:pPr>
            <a:r>
              <a:rPr lang="en-US" sz="2400" b="0" i="0" u="none" strike="noStrike">
                <a:latin typeface="Times New Roman"/>
                <a:ea typeface="Times New Roman"/>
                <a:cs typeface="Times New Roman"/>
                <a:sym typeface="Times New Roman"/>
              </a:rPr>
              <a:t>for each functional dependency </a:t>
            </a:r>
            <a:r>
              <a:rPr lang="en-US" sz="2400" b="0" i="1" u="none" strike="noStrike">
                <a:latin typeface="Times New Roman"/>
                <a:ea typeface="Times New Roman"/>
                <a:cs typeface="Times New Roman"/>
                <a:sym typeface="Times New Roman"/>
              </a:rPr>
              <a:t>f </a:t>
            </a:r>
            <a:r>
              <a:rPr lang="en-US" sz="2400" b="0" i="0" u="none" strike="noStrike">
                <a:latin typeface="Times New Roman"/>
                <a:ea typeface="Times New Roman"/>
                <a:cs typeface="Times New Roman"/>
                <a:sym typeface="Times New Roman"/>
              </a:rPr>
              <a:t>in </a:t>
            </a:r>
            <a:r>
              <a:rPr lang="en-US" sz="2400" b="0" i="1" u="none" strike="noStrike">
                <a:latin typeface="Times New Roman"/>
                <a:ea typeface="Times New Roman"/>
                <a:cs typeface="Times New Roman"/>
                <a:sym typeface="Times New Roman"/>
              </a:rPr>
              <a:t>F</a:t>
            </a:r>
            <a:r>
              <a:rPr lang="en-US" sz="2400" b="0" i="0" u="none" strike="noStrike">
                <a:latin typeface="Times New Roman"/>
                <a:ea typeface="Times New Roman"/>
                <a:cs typeface="Times New Roman"/>
                <a:sym typeface="Times New Roman"/>
              </a:rPr>
              <a:t>+</a:t>
            </a:r>
            <a:endParaRPr/>
          </a:p>
          <a:p>
            <a:pPr marL="152396" lvl="0" indent="0" algn="l" rtl="0">
              <a:lnSpc>
                <a:spcPct val="150000"/>
              </a:lnSpc>
              <a:spcBef>
                <a:spcPts val="0"/>
              </a:spcBef>
              <a:spcAft>
                <a:spcPts val="0"/>
              </a:spcAft>
              <a:buSzPct val="88235"/>
              <a:buNone/>
            </a:pPr>
            <a:r>
              <a:rPr lang="en-US" sz="2400" b="0" i="0" u="none" strike="noStrike">
                <a:latin typeface="Times New Roman"/>
                <a:ea typeface="Times New Roman"/>
                <a:cs typeface="Times New Roman"/>
                <a:sym typeface="Times New Roman"/>
              </a:rPr>
              <a:t>apply the augmentation rule on </a:t>
            </a:r>
            <a:r>
              <a:rPr lang="en-US" sz="2400" b="0" i="1" u="none" strike="noStrike">
                <a:latin typeface="Times New Roman"/>
                <a:ea typeface="Times New Roman"/>
                <a:cs typeface="Times New Roman"/>
                <a:sym typeface="Times New Roman"/>
              </a:rPr>
              <a:t>f</a:t>
            </a:r>
            <a:endParaRPr/>
          </a:p>
          <a:p>
            <a:pPr marL="152396" lvl="0" indent="0" algn="l" rtl="0">
              <a:lnSpc>
                <a:spcPct val="150000"/>
              </a:lnSpc>
              <a:spcBef>
                <a:spcPts val="0"/>
              </a:spcBef>
              <a:spcAft>
                <a:spcPts val="0"/>
              </a:spcAft>
              <a:buSzPct val="88235"/>
              <a:buNone/>
            </a:pPr>
            <a:r>
              <a:rPr lang="en-US" sz="2400" b="0" i="0" u="none" strike="noStrike">
                <a:latin typeface="Times New Roman"/>
                <a:ea typeface="Times New Roman"/>
                <a:cs typeface="Times New Roman"/>
                <a:sym typeface="Times New Roman"/>
              </a:rPr>
              <a:t>add the resulting functional dependencies to </a:t>
            </a:r>
            <a:r>
              <a:rPr lang="en-US" sz="2400" b="0" i="1" u="none" strike="noStrike">
                <a:latin typeface="Times New Roman"/>
                <a:ea typeface="Times New Roman"/>
                <a:cs typeface="Times New Roman"/>
                <a:sym typeface="Times New Roman"/>
              </a:rPr>
              <a:t>F</a:t>
            </a:r>
            <a:r>
              <a:rPr lang="en-US" sz="2400" b="0" i="0" u="none" strike="noStrike">
                <a:latin typeface="Times New Roman"/>
                <a:ea typeface="Times New Roman"/>
                <a:cs typeface="Times New Roman"/>
                <a:sym typeface="Times New Roman"/>
              </a:rPr>
              <a:t>+</a:t>
            </a:r>
            <a:endParaRPr/>
          </a:p>
          <a:p>
            <a:pPr marL="152396" lvl="0" indent="0" algn="l" rtl="0">
              <a:lnSpc>
                <a:spcPct val="150000"/>
              </a:lnSpc>
              <a:spcBef>
                <a:spcPts val="0"/>
              </a:spcBef>
              <a:spcAft>
                <a:spcPts val="0"/>
              </a:spcAft>
              <a:buSzPct val="88235"/>
              <a:buNone/>
            </a:pPr>
            <a:r>
              <a:rPr lang="en-US" sz="2400" b="0" i="0" u="none" strike="noStrike">
                <a:latin typeface="Times New Roman"/>
                <a:ea typeface="Times New Roman"/>
                <a:cs typeface="Times New Roman"/>
                <a:sym typeface="Times New Roman"/>
              </a:rPr>
              <a:t>for each pair of functional dependencies </a:t>
            </a:r>
            <a:r>
              <a:rPr lang="en-US" sz="2400" b="0" i="1" u="none" strike="noStrike">
                <a:latin typeface="Times New Roman"/>
                <a:ea typeface="Times New Roman"/>
                <a:cs typeface="Times New Roman"/>
                <a:sym typeface="Times New Roman"/>
              </a:rPr>
              <a:t>f</a:t>
            </a:r>
            <a:r>
              <a:rPr lang="en-US" sz="2400" b="0" i="0" u="none" strike="noStrike">
                <a:latin typeface="Times New Roman"/>
                <a:ea typeface="Times New Roman"/>
                <a:cs typeface="Times New Roman"/>
                <a:sym typeface="Times New Roman"/>
              </a:rPr>
              <a:t>1 and </a:t>
            </a:r>
            <a:r>
              <a:rPr lang="en-US" sz="2400" b="0" i="1" u="none" strike="noStrike">
                <a:latin typeface="Times New Roman"/>
                <a:ea typeface="Times New Roman"/>
                <a:cs typeface="Times New Roman"/>
                <a:sym typeface="Times New Roman"/>
              </a:rPr>
              <a:t>f</a:t>
            </a:r>
            <a:r>
              <a:rPr lang="en-US" sz="2400" b="0" i="0" u="none" strike="noStrike">
                <a:latin typeface="Times New Roman"/>
                <a:ea typeface="Times New Roman"/>
                <a:cs typeface="Times New Roman"/>
                <a:sym typeface="Times New Roman"/>
              </a:rPr>
              <a:t>2 in </a:t>
            </a:r>
            <a:r>
              <a:rPr lang="en-US" sz="2400" b="0" i="1" u="none" strike="noStrike">
                <a:latin typeface="Times New Roman"/>
                <a:ea typeface="Times New Roman"/>
                <a:cs typeface="Times New Roman"/>
                <a:sym typeface="Times New Roman"/>
              </a:rPr>
              <a:t>F</a:t>
            </a:r>
            <a:r>
              <a:rPr lang="en-US" sz="2400" b="0" i="0" u="none" strike="noStrike">
                <a:latin typeface="Times New Roman"/>
                <a:ea typeface="Times New Roman"/>
                <a:cs typeface="Times New Roman"/>
                <a:sym typeface="Times New Roman"/>
              </a:rPr>
              <a:t>+</a:t>
            </a:r>
            <a:endParaRPr/>
          </a:p>
          <a:p>
            <a:pPr marL="152396" lvl="0" indent="0" algn="l" rtl="0">
              <a:lnSpc>
                <a:spcPct val="150000"/>
              </a:lnSpc>
              <a:spcBef>
                <a:spcPts val="0"/>
              </a:spcBef>
              <a:spcAft>
                <a:spcPts val="0"/>
              </a:spcAft>
              <a:buSzPct val="88235"/>
              <a:buNone/>
            </a:pPr>
            <a:r>
              <a:rPr lang="en-US" sz="2400" b="0" i="0" u="none" strike="noStrike">
                <a:latin typeface="Times New Roman"/>
                <a:ea typeface="Times New Roman"/>
                <a:cs typeface="Times New Roman"/>
                <a:sym typeface="Times New Roman"/>
              </a:rPr>
              <a:t>if </a:t>
            </a:r>
            <a:r>
              <a:rPr lang="en-US" sz="2400" b="0" i="1" u="none" strike="noStrike">
                <a:latin typeface="Times New Roman"/>
                <a:ea typeface="Times New Roman"/>
                <a:cs typeface="Times New Roman"/>
                <a:sym typeface="Times New Roman"/>
              </a:rPr>
              <a:t>f</a:t>
            </a:r>
            <a:r>
              <a:rPr lang="en-US" sz="2400" b="0" i="0" u="none" strike="noStrike">
                <a:latin typeface="Times New Roman"/>
                <a:ea typeface="Times New Roman"/>
                <a:cs typeface="Times New Roman"/>
                <a:sym typeface="Times New Roman"/>
              </a:rPr>
              <a:t>1 and </a:t>
            </a:r>
            <a:r>
              <a:rPr lang="en-US" sz="2400" b="0" i="1" u="none" strike="noStrike">
                <a:latin typeface="Times New Roman"/>
                <a:ea typeface="Times New Roman"/>
                <a:cs typeface="Times New Roman"/>
                <a:sym typeface="Times New Roman"/>
              </a:rPr>
              <a:t>f</a:t>
            </a:r>
            <a:r>
              <a:rPr lang="en-US" sz="2400" b="0" i="0" u="none" strike="noStrike">
                <a:latin typeface="Times New Roman"/>
                <a:ea typeface="Times New Roman"/>
                <a:cs typeface="Times New Roman"/>
                <a:sym typeface="Times New Roman"/>
              </a:rPr>
              <a:t>2 can be combined using transitivity</a:t>
            </a:r>
            <a:endParaRPr/>
          </a:p>
          <a:p>
            <a:pPr marL="152396" lvl="0" indent="0" algn="l" rtl="0">
              <a:lnSpc>
                <a:spcPct val="150000"/>
              </a:lnSpc>
              <a:spcBef>
                <a:spcPts val="0"/>
              </a:spcBef>
              <a:spcAft>
                <a:spcPts val="0"/>
              </a:spcAft>
              <a:buSzPct val="88235"/>
              <a:buNone/>
            </a:pPr>
            <a:r>
              <a:rPr lang="en-US" sz="2400" b="0" i="0" u="none" strike="noStrike">
                <a:latin typeface="Times New Roman"/>
                <a:ea typeface="Times New Roman"/>
                <a:cs typeface="Times New Roman"/>
                <a:sym typeface="Times New Roman"/>
              </a:rPr>
              <a:t>add the resulting functional dependency to </a:t>
            </a:r>
            <a:r>
              <a:rPr lang="en-US" sz="2400" b="0" i="1" u="none" strike="noStrike">
                <a:latin typeface="Times New Roman"/>
                <a:ea typeface="Times New Roman"/>
                <a:cs typeface="Times New Roman"/>
                <a:sym typeface="Times New Roman"/>
              </a:rPr>
              <a:t>F</a:t>
            </a:r>
            <a:r>
              <a:rPr lang="en-US" sz="2400" b="0" i="0" u="none" strike="noStrike">
                <a:latin typeface="Times New Roman"/>
                <a:ea typeface="Times New Roman"/>
                <a:cs typeface="Times New Roman"/>
                <a:sym typeface="Times New Roman"/>
              </a:rPr>
              <a:t>+</a:t>
            </a:r>
            <a:endParaRPr/>
          </a:p>
          <a:p>
            <a:pPr marL="152396" lvl="0" indent="0" algn="l" rtl="0">
              <a:lnSpc>
                <a:spcPct val="150000"/>
              </a:lnSpc>
              <a:spcBef>
                <a:spcPts val="0"/>
              </a:spcBef>
              <a:spcAft>
                <a:spcPts val="0"/>
              </a:spcAft>
              <a:buSzPct val="88235"/>
              <a:buNone/>
            </a:pPr>
            <a:r>
              <a:rPr lang="en-US" sz="2400" b="0" i="0" u="none" strike="noStrike">
                <a:latin typeface="Times New Roman"/>
                <a:ea typeface="Times New Roman"/>
                <a:cs typeface="Times New Roman"/>
                <a:sym typeface="Times New Roman"/>
              </a:rPr>
              <a:t>until </a:t>
            </a:r>
            <a:r>
              <a:rPr lang="en-US" sz="2400" b="0" i="1" u="none" strike="noStrike">
                <a:latin typeface="Times New Roman"/>
                <a:ea typeface="Times New Roman"/>
                <a:cs typeface="Times New Roman"/>
                <a:sym typeface="Times New Roman"/>
              </a:rPr>
              <a:t>F</a:t>
            </a:r>
            <a:r>
              <a:rPr lang="en-US" sz="2400" b="0" i="0" u="none" strike="noStrike">
                <a:latin typeface="Times New Roman"/>
                <a:ea typeface="Times New Roman"/>
                <a:cs typeface="Times New Roman"/>
                <a:sym typeface="Times New Roman"/>
              </a:rPr>
              <a:t>+ does not change any further</a:t>
            </a:r>
            <a:endParaRPr sz="2400">
              <a:latin typeface="Times New Roman"/>
              <a:ea typeface="Times New Roman"/>
              <a:cs typeface="Times New Roman"/>
              <a:sym typeface="Times New Roman"/>
            </a:endParaRPr>
          </a:p>
        </p:txBody>
      </p:sp>
      <p:sp>
        <p:nvSpPr>
          <p:cNvPr id="387" name="Google Shape;387;p50"/>
          <p:cNvSpPr txBox="1">
            <a:spLocks noGrp="1"/>
          </p:cNvSpPr>
          <p:nvPr>
            <p:ph type="sldNum" idx="12"/>
          </p:nvPr>
        </p:nvSpPr>
        <p:spPr>
          <a:xfrm>
            <a:off x="11296611" y="6217623"/>
            <a:ext cx="731600" cy="524800"/>
          </a:xfrm>
          <a:prstGeom prst="rect">
            <a:avLst/>
          </a:prstGeom>
          <a:noFill/>
          <a:ln>
            <a:noFill/>
          </a:ln>
        </p:spPr>
        <p:txBody>
          <a:bodyPr spcFirstLastPara="1" wrap="square" lIns="121875" tIns="121875" rIns="121875" bIns="12187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1"/>
          <p:cNvSpPr txBox="1">
            <a:spLocks noGrp="1"/>
          </p:cNvSpPr>
          <p:nvPr>
            <p:ph type="title"/>
          </p:nvPr>
        </p:nvSpPr>
        <p:spPr>
          <a:xfrm>
            <a:off x="415600" y="593367"/>
            <a:ext cx="11360800" cy="763600"/>
          </a:xfrm>
          <a:prstGeom prst="rect">
            <a:avLst/>
          </a:prstGeom>
          <a:noFill/>
          <a:ln>
            <a:noFill/>
          </a:ln>
        </p:spPr>
        <p:txBody>
          <a:bodyPr spcFirstLastPara="1" wrap="square" lIns="121875" tIns="121875" rIns="121875" bIns="121875" anchor="t" anchorCtr="0">
            <a:normAutofit fontScale="90000"/>
          </a:bodyPr>
          <a:lstStyle/>
          <a:p>
            <a:pPr marL="0" lvl="0" indent="0" algn="l" rtl="0">
              <a:lnSpc>
                <a:spcPct val="90000"/>
              </a:lnSpc>
              <a:spcBef>
                <a:spcPts val="0"/>
              </a:spcBef>
              <a:spcAft>
                <a:spcPts val="0"/>
              </a:spcAft>
              <a:buSzPct val="70707"/>
              <a:buNone/>
            </a:pPr>
            <a:r>
              <a:rPr lang="en-US"/>
              <a:t>EXAMPLE</a:t>
            </a:r>
            <a:endParaRPr/>
          </a:p>
        </p:txBody>
      </p:sp>
      <p:sp>
        <p:nvSpPr>
          <p:cNvPr id="393" name="Google Shape;393;p51"/>
          <p:cNvSpPr txBox="1">
            <a:spLocks noGrp="1"/>
          </p:cNvSpPr>
          <p:nvPr>
            <p:ph type="body" idx="1"/>
          </p:nvPr>
        </p:nvSpPr>
        <p:spPr>
          <a:xfrm>
            <a:off x="415600" y="1536633"/>
            <a:ext cx="11360800" cy="4555200"/>
          </a:xfrm>
          <a:prstGeom prst="rect">
            <a:avLst/>
          </a:prstGeom>
          <a:noFill/>
          <a:ln>
            <a:noFill/>
          </a:ln>
        </p:spPr>
        <p:txBody>
          <a:bodyPr spcFirstLastPara="1" wrap="square" lIns="121875" tIns="121875" rIns="121875" bIns="121875" anchor="t" anchorCtr="0">
            <a:normAutofit fontScale="85000" lnSpcReduction="10000"/>
          </a:bodyPr>
          <a:lstStyle/>
          <a:p>
            <a:pPr marL="152396" lvl="0" indent="0" algn="just" rtl="0">
              <a:lnSpc>
                <a:spcPct val="150000"/>
              </a:lnSpc>
              <a:spcBef>
                <a:spcPts val="0"/>
              </a:spcBef>
              <a:spcAft>
                <a:spcPts val="0"/>
              </a:spcAft>
              <a:buSzPct val="88235"/>
              <a:buNone/>
            </a:pPr>
            <a:r>
              <a:rPr lang="en-US" sz="2400" b="0" i="1" u="none" strike="noStrike">
                <a:latin typeface="Times New Roman"/>
                <a:ea typeface="Times New Roman"/>
                <a:cs typeface="Times New Roman"/>
                <a:sym typeface="Times New Roman"/>
              </a:rPr>
              <a:t>For relation R </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A</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B</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C</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G</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H</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I</a:t>
            </a:r>
            <a:r>
              <a:rPr lang="en-US" sz="2400" b="0" i="0" u="none" strike="noStrike">
                <a:latin typeface="Times New Roman"/>
                <a:ea typeface="Times New Roman"/>
                <a:cs typeface="Times New Roman"/>
                <a:sym typeface="Times New Roman"/>
              </a:rPr>
              <a:t>) and the set </a:t>
            </a:r>
            <a:r>
              <a:rPr lang="en-US" sz="2400" b="0" i="1" u="none" strike="noStrike">
                <a:latin typeface="Times New Roman"/>
                <a:ea typeface="Times New Roman"/>
                <a:cs typeface="Times New Roman"/>
                <a:sym typeface="Times New Roman"/>
              </a:rPr>
              <a:t>F </a:t>
            </a:r>
            <a:r>
              <a:rPr lang="en-US" sz="2400" b="0" i="0" u="none" strike="noStrike">
                <a:latin typeface="Times New Roman"/>
                <a:ea typeface="Times New Roman"/>
                <a:cs typeface="Times New Roman"/>
                <a:sym typeface="Times New Roman"/>
              </a:rPr>
              <a:t>of functional dependencies {</a:t>
            </a:r>
            <a:r>
              <a:rPr lang="en-US" sz="2400" b="0" i="1" u="none" strike="noStrike">
                <a:latin typeface="Times New Roman"/>
                <a:ea typeface="Times New Roman"/>
                <a:cs typeface="Times New Roman"/>
                <a:sym typeface="Times New Roman"/>
              </a:rPr>
              <a:t>A </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B</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A </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C</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CG </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H</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CG </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I </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B </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H</a:t>
            </a:r>
            <a:r>
              <a:rPr lang="en-US" sz="2400" b="0" i="0" u="none" strike="noStrike">
                <a:latin typeface="Times New Roman"/>
                <a:ea typeface="Times New Roman"/>
                <a:cs typeface="Times New Roman"/>
                <a:sym typeface="Times New Roman"/>
              </a:rPr>
              <a:t>}. Find out the closure of functional dependency.</a:t>
            </a:r>
            <a:endParaRPr/>
          </a:p>
          <a:p>
            <a:pPr marL="152396" lvl="0" indent="0" algn="just" rtl="0">
              <a:lnSpc>
                <a:spcPct val="150000"/>
              </a:lnSpc>
              <a:spcBef>
                <a:spcPts val="0"/>
              </a:spcBef>
              <a:spcAft>
                <a:spcPts val="0"/>
              </a:spcAft>
              <a:buSzPct val="88235"/>
              <a:buNone/>
            </a:pPr>
            <a:endParaRPr sz="2400">
              <a:latin typeface="Times New Roman"/>
              <a:ea typeface="Times New Roman"/>
              <a:cs typeface="Times New Roman"/>
              <a:sym typeface="Times New Roman"/>
            </a:endParaRPr>
          </a:p>
          <a:p>
            <a:pPr marL="609585" lvl="0" indent="-457188" algn="just" rtl="0">
              <a:lnSpc>
                <a:spcPct val="150000"/>
              </a:lnSpc>
              <a:spcBef>
                <a:spcPts val="0"/>
              </a:spcBef>
              <a:spcAft>
                <a:spcPts val="0"/>
              </a:spcAft>
              <a:buSzPct val="88235"/>
              <a:buChar char="●"/>
            </a:pPr>
            <a:r>
              <a:rPr lang="en-US" sz="2400" b="0" i="1" u="none" strike="noStrike">
                <a:latin typeface="Times New Roman"/>
                <a:ea typeface="Times New Roman"/>
                <a:cs typeface="Times New Roman"/>
                <a:sym typeface="Times New Roman"/>
              </a:rPr>
              <a:t>A </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H</a:t>
            </a:r>
            <a:r>
              <a:rPr lang="en-US" sz="2400" b="0" i="0" u="none" strike="noStrike">
                <a:latin typeface="Times New Roman"/>
                <a:ea typeface="Times New Roman"/>
                <a:cs typeface="Times New Roman"/>
                <a:sym typeface="Times New Roman"/>
              </a:rPr>
              <a:t>. Since </a:t>
            </a:r>
            <a:r>
              <a:rPr lang="en-US" sz="2400" b="0" i="1" u="none" strike="noStrike">
                <a:latin typeface="Times New Roman"/>
                <a:ea typeface="Times New Roman"/>
                <a:cs typeface="Times New Roman"/>
                <a:sym typeface="Times New Roman"/>
              </a:rPr>
              <a:t>A </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B </a:t>
            </a:r>
            <a:r>
              <a:rPr lang="en-US" sz="2400" b="0" i="0" u="none" strike="noStrike">
                <a:latin typeface="Times New Roman"/>
                <a:ea typeface="Times New Roman"/>
                <a:cs typeface="Times New Roman"/>
                <a:sym typeface="Times New Roman"/>
              </a:rPr>
              <a:t>and </a:t>
            </a:r>
            <a:r>
              <a:rPr lang="en-US" sz="2400" b="0" i="1" u="none" strike="noStrike">
                <a:latin typeface="Times New Roman"/>
                <a:ea typeface="Times New Roman"/>
                <a:cs typeface="Times New Roman"/>
                <a:sym typeface="Times New Roman"/>
              </a:rPr>
              <a:t>B </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H </a:t>
            </a:r>
            <a:r>
              <a:rPr lang="en-US" sz="2400" b="0" i="0" u="none" strike="noStrike">
                <a:latin typeface="Times New Roman"/>
                <a:ea typeface="Times New Roman"/>
                <a:cs typeface="Times New Roman"/>
                <a:sym typeface="Times New Roman"/>
              </a:rPr>
              <a:t>hold, we apply the transitivity rule.</a:t>
            </a:r>
            <a:endParaRPr/>
          </a:p>
          <a:p>
            <a:pPr marL="609585" lvl="0" indent="-457188" algn="just" rtl="0">
              <a:lnSpc>
                <a:spcPct val="150000"/>
              </a:lnSpc>
              <a:spcBef>
                <a:spcPts val="0"/>
              </a:spcBef>
              <a:spcAft>
                <a:spcPts val="0"/>
              </a:spcAft>
              <a:buSzPct val="88235"/>
              <a:buChar char="●"/>
            </a:pPr>
            <a:r>
              <a:rPr lang="en-US" sz="2400" b="0" i="1" u="none" strike="noStrike">
                <a:latin typeface="Times New Roman"/>
                <a:ea typeface="Times New Roman"/>
                <a:cs typeface="Times New Roman"/>
                <a:sym typeface="Times New Roman"/>
              </a:rPr>
              <a:t>CG </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HI</a:t>
            </a:r>
            <a:r>
              <a:rPr lang="en-US" sz="2400" b="0" i="0" u="none" strike="noStrike">
                <a:latin typeface="Times New Roman"/>
                <a:ea typeface="Times New Roman"/>
                <a:cs typeface="Times New Roman"/>
                <a:sym typeface="Times New Roman"/>
              </a:rPr>
              <a:t>. Since </a:t>
            </a:r>
            <a:r>
              <a:rPr lang="en-US" sz="2400" b="0" i="1" u="none" strike="noStrike">
                <a:latin typeface="Times New Roman"/>
                <a:ea typeface="Times New Roman"/>
                <a:cs typeface="Times New Roman"/>
                <a:sym typeface="Times New Roman"/>
              </a:rPr>
              <a:t>CG </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H </a:t>
            </a:r>
            <a:r>
              <a:rPr lang="en-US" sz="2400" b="0" i="0" u="none" strike="noStrike">
                <a:latin typeface="Times New Roman"/>
                <a:ea typeface="Times New Roman"/>
                <a:cs typeface="Times New Roman"/>
                <a:sym typeface="Times New Roman"/>
              </a:rPr>
              <a:t>and </a:t>
            </a:r>
            <a:r>
              <a:rPr lang="en-US" sz="2400" b="0" i="1" u="none" strike="noStrike">
                <a:latin typeface="Times New Roman"/>
                <a:ea typeface="Times New Roman"/>
                <a:cs typeface="Times New Roman"/>
                <a:sym typeface="Times New Roman"/>
              </a:rPr>
              <a:t>CG </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I</a:t>
            </a:r>
            <a:r>
              <a:rPr lang="en-US" sz="2400" b="0" i="0" u="none" strike="noStrike">
                <a:latin typeface="Times New Roman"/>
                <a:ea typeface="Times New Roman"/>
                <a:cs typeface="Times New Roman"/>
                <a:sym typeface="Times New Roman"/>
              </a:rPr>
              <a:t>, the union rule implies that </a:t>
            </a:r>
            <a:r>
              <a:rPr lang="en-US" sz="2400" b="0" i="1" u="none" strike="noStrike">
                <a:latin typeface="Times New Roman"/>
                <a:ea typeface="Times New Roman"/>
                <a:cs typeface="Times New Roman"/>
                <a:sym typeface="Times New Roman"/>
              </a:rPr>
              <a:t>CG </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HI</a:t>
            </a:r>
            <a:r>
              <a:rPr lang="en-US" sz="2400" b="0" i="0" u="none" strike="noStrike">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a:p>
            <a:pPr marL="609585" lvl="0" indent="-457188" algn="just" rtl="0">
              <a:lnSpc>
                <a:spcPct val="150000"/>
              </a:lnSpc>
              <a:spcBef>
                <a:spcPts val="0"/>
              </a:spcBef>
              <a:spcAft>
                <a:spcPts val="0"/>
              </a:spcAft>
              <a:buSzPct val="88235"/>
              <a:buChar char="●"/>
            </a:pPr>
            <a:r>
              <a:rPr lang="en-US" sz="2400" b="0" i="1" u="none" strike="noStrike">
                <a:latin typeface="Times New Roman"/>
                <a:ea typeface="Times New Roman"/>
                <a:cs typeface="Times New Roman"/>
                <a:sym typeface="Times New Roman"/>
              </a:rPr>
              <a:t>AG </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I</a:t>
            </a:r>
            <a:r>
              <a:rPr lang="en-US" sz="2400" b="0" i="0" u="none" strike="noStrike">
                <a:latin typeface="Times New Roman"/>
                <a:ea typeface="Times New Roman"/>
                <a:cs typeface="Times New Roman"/>
                <a:sym typeface="Times New Roman"/>
              </a:rPr>
              <a:t>. Since </a:t>
            </a:r>
            <a:r>
              <a:rPr lang="en-US" sz="2400" b="0" i="1" u="none" strike="noStrike">
                <a:latin typeface="Times New Roman"/>
                <a:ea typeface="Times New Roman"/>
                <a:cs typeface="Times New Roman"/>
                <a:sym typeface="Times New Roman"/>
              </a:rPr>
              <a:t>A </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C </a:t>
            </a:r>
            <a:r>
              <a:rPr lang="en-US" sz="2400" b="0" i="0" u="none" strike="noStrike">
                <a:latin typeface="Times New Roman"/>
                <a:ea typeface="Times New Roman"/>
                <a:cs typeface="Times New Roman"/>
                <a:sym typeface="Times New Roman"/>
              </a:rPr>
              <a:t>and </a:t>
            </a:r>
            <a:r>
              <a:rPr lang="en-US" sz="2400" b="0" i="1" u="none" strike="noStrike">
                <a:latin typeface="Times New Roman"/>
                <a:ea typeface="Times New Roman"/>
                <a:cs typeface="Times New Roman"/>
                <a:sym typeface="Times New Roman"/>
              </a:rPr>
              <a:t>CG </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I </a:t>
            </a:r>
            <a:r>
              <a:rPr lang="en-US" sz="2400" b="0" i="0" u="none" strike="noStrike">
                <a:latin typeface="Times New Roman"/>
                <a:ea typeface="Times New Roman"/>
                <a:cs typeface="Times New Roman"/>
                <a:sym typeface="Times New Roman"/>
              </a:rPr>
              <a:t>, the pseudo transitivity rule implies that </a:t>
            </a:r>
            <a:r>
              <a:rPr lang="en-US" sz="2400" b="0" i="1" u="none" strike="noStrike">
                <a:latin typeface="Times New Roman"/>
                <a:ea typeface="Times New Roman"/>
                <a:cs typeface="Times New Roman"/>
                <a:sym typeface="Times New Roman"/>
              </a:rPr>
              <a:t>AG </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I </a:t>
            </a:r>
            <a:r>
              <a:rPr lang="en-US" sz="2400" b="0" i="0" u="none" strike="noStrike">
                <a:latin typeface="Times New Roman"/>
                <a:ea typeface="Times New Roman"/>
                <a:cs typeface="Times New Roman"/>
                <a:sym typeface="Times New Roman"/>
              </a:rPr>
              <a:t>holds.</a:t>
            </a:r>
            <a:endParaRPr/>
          </a:p>
          <a:p>
            <a:pPr marL="152396" lvl="0" indent="0" algn="just" rtl="0">
              <a:lnSpc>
                <a:spcPct val="150000"/>
              </a:lnSpc>
              <a:spcBef>
                <a:spcPts val="0"/>
              </a:spcBef>
              <a:spcAft>
                <a:spcPts val="0"/>
              </a:spcAft>
              <a:buSzPct val="88235"/>
              <a:buNone/>
            </a:pPr>
            <a:endParaRPr sz="2400">
              <a:latin typeface="Times New Roman"/>
              <a:ea typeface="Times New Roman"/>
              <a:cs typeface="Times New Roman"/>
              <a:sym typeface="Times New Roman"/>
            </a:endParaRPr>
          </a:p>
          <a:p>
            <a:pPr marL="609585" lvl="0" indent="-457188" algn="just" rtl="0">
              <a:lnSpc>
                <a:spcPct val="150000"/>
              </a:lnSpc>
              <a:spcBef>
                <a:spcPts val="0"/>
              </a:spcBef>
              <a:spcAft>
                <a:spcPts val="0"/>
              </a:spcAft>
              <a:buSzPct val="88235"/>
              <a:buChar char="●"/>
            </a:pPr>
            <a:r>
              <a:rPr lang="en-US" sz="2400" b="0" i="0" u="none" strike="noStrike">
                <a:latin typeface="Times New Roman"/>
                <a:ea typeface="Times New Roman"/>
                <a:cs typeface="Times New Roman"/>
                <a:sym typeface="Times New Roman"/>
              </a:rPr>
              <a:t>Another way of finding that </a:t>
            </a:r>
            <a:r>
              <a:rPr lang="en-US" sz="2400" b="0" i="1" u="none" strike="noStrike">
                <a:latin typeface="Times New Roman"/>
                <a:ea typeface="Times New Roman"/>
                <a:cs typeface="Times New Roman"/>
                <a:sym typeface="Times New Roman"/>
              </a:rPr>
              <a:t>AG </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I </a:t>
            </a:r>
            <a:r>
              <a:rPr lang="en-US" sz="2400" b="0" i="0" u="none" strike="noStrike">
                <a:latin typeface="Times New Roman"/>
                <a:ea typeface="Times New Roman"/>
                <a:cs typeface="Times New Roman"/>
                <a:sym typeface="Times New Roman"/>
              </a:rPr>
              <a:t>holds is as follows: We use the augmentation rule on </a:t>
            </a:r>
            <a:r>
              <a:rPr lang="en-US" sz="2400" b="0" i="1" u="none" strike="noStrike">
                <a:latin typeface="Times New Roman"/>
                <a:ea typeface="Times New Roman"/>
                <a:cs typeface="Times New Roman"/>
                <a:sym typeface="Times New Roman"/>
              </a:rPr>
              <a:t>A </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C </a:t>
            </a:r>
            <a:r>
              <a:rPr lang="en-US" sz="2400" b="0" i="0" u="none" strike="noStrike">
                <a:latin typeface="Times New Roman"/>
                <a:ea typeface="Times New Roman"/>
                <a:cs typeface="Times New Roman"/>
                <a:sym typeface="Times New Roman"/>
              </a:rPr>
              <a:t>to infer </a:t>
            </a:r>
            <a:r>
              <a:rPr lang="en-US" sz="2400" b="0" i="1" u="none" strike="noStrike">
                <a:latin typeface="Times New Roman"/>
                <a:ea typeface="Times New Roman"/>
                <a:cs typeface="Times New Roman"/>
                <a:sym typeface="Times New Roman"/>
              </a:rPr>
              <a:t>AG </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CG</a:t>
            </a:r>
            <a:r>
              <a:rPr lang="en-US" sz="2400" b="0" i="0" u="none" strike="noStrike">
                <a:latin typeface="Times New Roman"/>
                <a:ea typeface="Times New Roman"/>
                <a:cs typeface="Times New Roman"/>
                <a:sym typeface="Times New Roman"/>
              </a:rPr>
              <a:t>. Applying the transitivity rule to this dependency and </a:t>
            </a:r>
            <a:r>
              <a:rPr lang="en-US" sz="2400" b="0" i="1" u="none" strike="noStrike">
                <a:latin typeface="Times New Roman"/>
                <a:ea typeface="Times New Roman"/>
                <a:cs typeface="Times New Roman"/>
                <a:sym typeface="Times New Roman"/>
              </a:rPr>
              <a:t>CG </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I</a:t>
            </a:r>
            <a:r>
              <a:rPr lang="en-US" sz="2400" b="0" i="0" u="none" strike="noStrike">
                <a:latin typeface="Times New Roman"/>
                <a:ea typeface="Times New Roman"/>
                <a:cs typeface="Times New Roman"/>
                <a:sym typeface="Times New Roman"/>
              </a:rPr>
              <a:t>, we infer </a:t>
            </a:r>
            <a:r>
              <a:rPr lang="en-US" sz="2400" b="0" i="1" u="none" strike="noStrike">
                <a:latin typeface="Times New Roman"/>
                <a:ea typeface="Times New Roman"/>
                <a:cs typeface="Times New Roman"/>
                <a:sym typeface="Times New Roman"/>
              </a:rPr>
              <a:t>AG </a:t>
            </a:r>
            <a:r>
              <a:rPr lang="en-US" sz="2400" b="0" i="0" u="none" strike="noStrike">
                <a:latin typeface="Times New Roman"/>
                <a:ea typeface="Times New Roman"/>
                <a:cs typeface="Times New Roman"/>
                <a:sym typeface="Times New Roman"/>
              </a:rPr>
              <a:t>→ </a:t>
            </a:r>
            <a:r>
              <a:rPr lang="en-US" sz="2400" b="0" i="1" u="none" strike="noStrike">
                <a:latin typeface="Times New Roman"/>
                <a:ea typeface="Times New Roman"/>
                <a:cs typeface="Times New Roman"/>
                <a:sym typeface="Times New Roman"/>
              </a:rPr>
              <a:t>I </a:t>
            </a:r>
            <a:r>
              <a:rPr lang="en-US" sz="2400" b="0" i="0" u="none" strike="noStrike">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p:txBody>
      </p:sp>
      <p:sp>
        <p:nvSpPr>
          <p:cNvPr id="394" name="Google Shape;394;p51"/>
          <p:cNvSpPr txBox="1">
            <a:spLocks noGrp="1"/>
          </p:cNvSpPr>
          <p:nvPr>
            <p:ph type="sldNum" idx="12"/>
          </p:nvPr>
        </p:nvSpPr>
        <p:spPr>
          <a:xfrm>
            <a:off x="11296611" y="6217623"/>
            <a:ext cx="731600" cy="524800"/>
          </a:xfrm>
          <a:prstGeom prst="rect">
            <a:avLst/>
          </a:prstGeom>
          <a:noFill/>
          <a:ln>
            <a:noFill/>
          </a:ln>
        </p:spPr>
        <p:txBody>
          <a:bodyPr spcFirstLastPara="1" wrap="square" lIns="121875" tIns="121875" rIns="121875" bIns="12187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2"/>
          <p:cNvSpPr txBox="1">
            <a:spLocks noGrp="1"/>
          </p:cNvSpPr>
          <p:nvPr>
            <p:ph type="title"/>
          </p:nvPr>
        </p:nvSpPr>
        <p:spPr>
          <a:xfrm>
            <a:off x="415600" y="593367"/>
            <a:ext cx="11360800" cy="763600"/>
          </a:xfrm>
          <a:prstGeom prst="rect">
            <a:avLst/>
          </a:prstGeom>
          <a:noFill/>
          <a:ln>
            <a:noFill/>
          </a:ln>
        </p:spPr>
        <p:txBody>
          <a:bodyPr spcFirstLastPara="1" wrap="square" lIns="121875" tIns="121875" rIns="121875" bIns="121875" anchor="t" anchorCtr="0">
            <a:normAutofit/>
          </a:bodyPr>
          <a:lstStyle/>
          <a:p>
            <a:pPr marL="0" lvl="0" indent="0" algn="l" rtl="0">
              <a:lnSpc>
                <a:spcPct val="90000"/>
              </a:lnSpc>
              <a:spcBef>
                <a:spcPts val="0"/>
              </a:spcBef>
              <a:spcAft>
                <a:spcPts val="0"/>
              </a:spcAft>
              <a:buSzPts val="2800"/>
              <a:buNone/>
            </a:pPr>
            <a:r>
              <a:rPr lang="en-US" sz="3200" b="1">
                <a:solidFill>
                  <a:srgbClr val="0070C0"/>
                </a:solidFill>
                <a:latin typeface="Times New Roman"/>
                <a:ea typeface="Times New Roman"/>
                <a:cs typeface="Times New Roman"/>
                <a:sym typeface="Times New Roman"/>
              </a:rPr>
              <a:t>Closure of attributes</a:t>
            </a:r>
            <a:endParaRPr/>
          </a:p>
        </p:txBody>
      </p:sp>
      <p:sp>
        <p:nvSpPr>
          <p:cNvPr id="400" name="Google Shape;400;p52"/>
          <p:cNvSpPr txBox="1">
            <a:spLocks noGrp="1"/>
          </p:cNvSpPr>
          <p:nvPr>
            <p:ph type="body" idx="1"/>
          </p:nvPr>
        </p:nvSpPr>
        <p:spPr>
          <a:xfrm>
            <a:off x="415600" y="1536633"/>
            <a:ext cx="11360800" cy="4555200"/>
          </a:xfrm>
          <a:prstGeom prst="rect">
            <a:avLst/>
          </a:prstGeom>
          <a:noFill/>
          <a:ln>
            <a:noFill/>
          </a:ln>
        </p:spPr>
        <p:txBody>
          <a:bodyPr spcFirstLastPara="1" wrap="square" lIns="121875" tIns="121875" rIns="121875" bIns="121875" anchor="t" anchorCtr="0">
            <a:normAutofit/>
          </a:bodyPr>
          <a:lstStyle/>
          <a:p>
            <a:pPr marL="609585" lvl="0" indent="-457188" algn="l" rtl="0">
              <a:lnSpc>
                <a:spcPct val="150000"/>
              </a:lnSpc>
              <a:spcBef>
                <a:spcPts val="0"/>
              </a:spcBef>
              <a:spcAft>
                <a:spcPts val="0"/>
              </a:spcAft>
              <a:buSzPts val="1800"/>
              <a:buChar char="●"/>
            </a:pPr>
            <a:r>
              <a:rPr lang="en-US"/>
              <a:t> Closure of an Attribute can be defined as a set of attributes that can be functionally determined from it.</a:t>
            </a:r>
            <a:endParaRPr/>
          </a:p>
          <a:p>
            <a:pPr marL="609585" lvl="0" indent="-457188" algn="l" rtl="0">
              <a:lnSpc>
                <a:spcPct val="150000"/>
              </a:lnSpc>
              <a:spcBef>
                <a:spcPts val="0"/>
              </a:spcBef>
              <a:spcAft>
                <a:spcPts val="0"/>
              </a:spcAft>
              <a:buSzPts val="1800"/>
              <a:buChar char="●"/>
            </a:pPr>
            <a:r>
              <a:rPr lang="en-US" b="0" i="0">
                <a:solidFill>
                  <a:srgbClr val="333333"/>
                </a:solidFill>
                <a:latin typeface="Inter"/>
                <a:ea typeface="Inter"/>
                <a:cs typeface="Inter"/>
                <a:sym typeface="Inter"/>
              </a:rPr>
              <a:t>Closure of a set of attributes X concerning F is the set X+ of all attributes that are functionally determined by X</a:t>
            </a:r>
            <a:endParaRPr/>
          </a:p>
        </p:txBody>
      </p:sp>
      <p:sp>
        <p:nvSpPr>
          <p:cNvPr id="401" name="Google Shape;401;p52"/>
          <p:cNvSpPr txBox="1">
            <a:spLocks noGrp="1"/>
          </p:cNvSpPr>
          <p:nvPr>
            <p:ph type="sldNum" idx="12"/>
          </p:nvPr>
        </p:nvSpPr>
        <p:spPr>
          <a:xfrm>
            <a:off x="11296611" y="6217623"/>
            <a:ext cx="731600" cy="524800"/>
          </a:xfrm>
          <a:prstGeom prst="rect">
            <a:avLst/>
          </a:prstGeom>
          <a:noFill/>
          <a:ln>
            <a:noFill/>
          </a:ln>
        </p:spPr>
        <p:txBody>
          <a:bodyPr spcFirstLastPara="1" wrap="square" lIns="121875" tIns="121875" rIns="121875" bIns="12187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body" idx="1"/>
          </p:nvPr>
        </p:nvSpPr>
        <p:spPr>
          <a:xfrm>
            <a:off x="838200" y="486697"/>
            <a:ext cx="10515600" cy="5690266"/>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110000"/>
              </a:lnSpc>
              <a:spcBef>
                <a:spcPts val="1000"/>
              </a:spcBef>
              <a:spcAft>
                <a:spcPts val="0"/>
              </a:spcAft>
              <a:buSzPts val="2800"/>
              <a:buNone/>
            </a:pPr>
            <a:r>
              <a:rPr lang="en-US" sz="2600" b="1" dirty="0">
                <a:latin typeface="Times New Roman"/>
                <a:ea typeface="Times New Roman"/>
                <a:cs typeface="Times New Roman"/>
                <a:sym typeface="Times New Roman"/>
              </a:rPr>
              <a:t>Closure of an attribute:</a:t>
            </a:r>
            <a:endParaRPr b="1" dirty="0"/>
          </a:p>
          <a:p>
            <a:pPr marL="0" lvl="0" indent="0" algn="just" rtl="0">
              <a:lnSpc>
                <a:spcPct val="110000"/>
              </a:lnSpc>
              <a:spcBef>
                <a:spcPts val="1000"/>
              </a:spcBef>
              <a:spcAft>
                <a:spcPts val="0"/>
              </a:spcAft>
              <a:buSzPts val="2800"/>
              <a:buNone/>
            </a:pPr>
            <a:r>
              <a:rPr lang="en-US" sz="2600" dirty="0">
                <a:latin typeface="Times New Roman"/>
                <a:ea typeface="Times New Roman"/>
                <a:cs typeface="Times New Roman"/>
                <a:sym typeface="Times New Roman"/>
              </a:rPr>
              <a:t>The closure of attributes is a concept in database design that refers to the complete set of attributes that can be functionally determined by a given set of attributes in a relation. </a:t>
            </a:r>
            <a:endParaRPr dirty="0"/>
          </a:p>
          <a:p>
            <a:pPr marL="0" lvl="0" indent="0" algn="just" rtl="0">
              <a:lnSpc>
                <a:spcPct val="110000"/>
              </a:lnSpc>
              <a:spcBef>
                <a:spcPts val="1000"/>
              </a:spcBef>
              <a:spcAft>
                <a:spcPts val="0"/>
              </a:spcAft>
              <a:buSzPts val="2800"/>
              <a:buNone/>
            </a:pPr>
            <a:r>
              <a:rPr lang="en-US" sz="2600" dirty="0">
                <a:latin typeface="Times New Roman"/>
                <a:ea typeface="Times New Roman"/>
                <a:cs typeface="Times New Roman"/>
                <a:sym typeface="Times New Roman"/>
              </a:rPr>
              <a:t>The closure of attributes is important in database normalization because it helps to identify all the functional dependencies that hold in a relation and to eliminate redundancy and anomalies.</a:t>
            </a:r>
            <a:endParaRPr dirty="0"/>
          </a:p>
          <a:p>
            <a:pPr marL="0" lvl="0" indent="0" algn="just" rtl="0">
              <a:lnSpc>
                <a:spcPct val="110000"/>
              </a:lnSpc>
              <a:spcBef>
                <a:spcPts val="1000"/>
              </a:spcBef>
              <a:spcAft>
                <a:spcPts val="0"/>
              </a:spcAft>
              <a:buSzPts val="2800"/>
              <a:buNone/>
            </a:pPr>
            <a:r>
              <a:rPr lang="en-US" sz="2600" dirty="0">
                <a:latin typeface="Times New Roman"/>
                <a:ea typeface="Times New Roman"/>
                <a:cs typeface="Times New Roman"/>
                <a:sym typeface="Times New Roman"/>
              </a:rPr>
              <a:t>Formally, given a relation R and a set of attributes X in R, the closure of X, denoted by X+, is the set of all attributes in R that are functionally dependent on X. More specifically, X+ contains all the attributes that can be determined by X through a combination of the three axioms in Armstrong's Axioms: reflexivity, augmentation, and transitivity.</a:t>
            </a:r>
            <a:endParaRPr dirty="0"/>
          </a:p>
        </p:txBody>
      </p:sp>
    </p:spTree>
    <p:extLst>
      <p:ext uri="{BB962C8B-B14F-4D97-AF65-F5344CB8AC3E}">
        <p14:creationId xmlns:p14="http://schemas.microsoft.com/office/powerpoint/2010/main" val="34797175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3"/>
          <p:cNvSpPr txBox="1">
            <a:spLocks noGrp="1"/>
          </p:cNvSpPr>
          <p:nvPr>
            <p:ph type="title"/>
          </p:nvPr>
        </p:nvSpPr>
        <p:spPr>
          <a:xfrm>
            <a:off x="415600" y="593367"/>
            <a:ext cx="11360800" cy="763600"/>
          </a:xfrm>
          <a:prstGeom prst="rect">
            <a:avLst/>
          </a:prstGeom>
          <a:noFill/>
          <a:ln>
            <a:noFill/>
          </a:ln>
        </p:spPr>
        <p:txBody>
          <a:bodyPr spcFirstLastPara="1" wrap="square" lIns="121875" tIns="121875" rIns="121875" bIns="121875" anchor="t" anchorCtr="0">
            <a:normAutofit fontScale="90000"/>
          </a:bodyPr>
          <a:lstStyle/>
          <a:p>
            <a:pPr marL="0" lvl="0" indent="0" algn="l" rtl="0">
              <a:lnSpc>
                <a:spcPct val="90000"/>
              </a:lnSpc>
              <a:spcBef>
                <a:spcPts val="0"/>
              </a:spcBef>
              <a:spcAft>
                <a:spcPts val="0"/>
              </a:spcAft>
              <a:buSzPct val="70707"/>
              <a:buNone/>
            </a:pPr>
            <a:r>
              <a:rPr lang="en-US" b="1"/>
              <a:t>PSEUDOCODE TO FIND THE CLOSURE OF ATTRIBUTE</a:t>
            </a:r>
            <a:endParaRPr b="1"/>
          </a:p>
        </p:txBody>
      </p:sp>
      <p:sp>
        <p:nvSpPr>
          <p:cNvPr id="407" name="Google Shape;407;p53"/>
          <p:cNvSpPr txBox="1">
            <a:spLocks noGrp="1"/>
          </p:cNvSpPr>
          <p:nvPr>
            <p:ph type="body" idx="1"/>
          </p:nvPr>
        </p:nvSpPr>
        <p:spPr>
          <a:xfrm>
            <a:off x="415600" y="1536633"/>
            <a:ext cx="11360800" cy="4555200"/>
          </a:xfrm>
          <a:prstGeom prst="rect">
            <a:avLst/>
          </a:prstGeom>
          <a:noFill/>
          <a:ln>
            <a:noFill/>
          </a:ln>
        </p:spPr>
        <p:txBody>
          <a:bodyPr spcFirstLastPara="1" wrap="square" lIns="121875" tIns="121875" rIns="121875" bIns="121875" anchor="t" anchorCtr="0">
            <a:normAutofit/>
          </a:bodyPr>
          <a:lstStyle/>
          <a:p>
            <a:pPr marL="609585" lvl="0" indent="-342888" algn="l" rtl="0">
              <a:lnSpc>
                <a:spcPct val="90000"/>
              </a:lnSpc>
              <a:spcBef>
                <a:spcPts val="0"/>
              </a:spcBef>
              <a:spcAft>
                <a:spcPts val="0"/>
              </a:spcAft>
              <a:buSzPts val="1800"/>
              <a:buNone/>
            </a:pPr>
            <a:endParaRPr/>
          </a:p>
        </p:txBody>
      </p:sp>
      <p:sp>
        <p:nvSpPr>
          <p:cNvPr id="408" name="Google Shape;408;p53"/>
          <p:cNvSpPr txBox="1">
            <a:spLocks noGrp="1"/>
          </p:cNvSpPr>
          <p:nvPr>
            <p:ph type="sldNum" idx="12"/>
          </p:nvPr>
        </p:nvSpPr>
        <p:spPr>
          <a:xfrm>
            <a:off x="11296611" y="6217623"/>
            <a:ext cx="731600" cy="524800"/>
          </a:xfrm>
          <a:prstGeom prst="rect">
            <a:avLst/>
          </a:prstGeom>
          <a:noFill/>
          <a:ln>
            <a:noFill/>
          </a:ln>
        </p:spPr>
        <p:txBody>
          <a:bodyPr spcFirstLastPara="1" wrap="square" lIns="121875" tIns="121875" rIns="121875" bIns="12187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pic>
        <p:nvPicPr>
          <p:cNvPr id="409" name="Google Shape;409;p53"/>
          <p:cNvPicPr preferRelativeResize="0"/>
          <p:nvPr/>
        </p:nvPicPr>
        <p:blipFill rotWithShape="1">
          <a:blip r:embed="rId3">
            <a:alphaModFix/>
          </a:blip>
          <a:srcRect/>
          <a:stretch/>
        </p:blipFill>
        <p:spPr>
          <a:xfrm>
            <a:off x="576942" y="1664283"/>
            <a:ext cx="11199458" cy="35294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5"/>
          <p:cNvSpPr txBox="1">
            <a:spLocks noGrp="1"/>
          </p:cNvSpPr>
          <p:nvPr>
            <p:ph type="body" idx="1"/>
          </p:nvPr>
        </p:nvSpPr>
        <p:spPr>
          <a:xfrm>
            <a:off x="207034" y="1043796"/>
            <a:ext cx="10515600" cy="4261449"/>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US" sz="1700"/>
              <a:t>The  </a:t>
            </a:r>
            <a:r>
              <a:rPr lang="en-US" sz="1700" b="1"/>
              <a:t>selec</a:t>
            </a:r>
            <a:r>
              <a:rPr lang="en-US" sz="1700"/>
              <a:t>t operation selects tuples that satisfy a given predicate.</a:t>
            </a:r>
            <a:endParaRPr/>
          </a:p>
          <a:p>
            <a:pPr marL="457200" lvl="0" indent="-342900" algn="l" rtl="0">
              <a:lnSpc>
                <a:spcPct val="90000"/>
              </a:lnSpc>
              <a:spcBef>
                <a:spcPts val="1000"/>
              </a:spcBef>
              <a:spcAft>
                <a:spcPts val="0"/>
              </a:spcAft>
              <a:buSzPts val="1800"/>
              <a:buChar char="•"/>
            </a:pPr>
            <a:r>
              <a:rPr lang="en-US" sz="1700"/>
              <a:t>Notation:  </a:t>
            </a:r>
            <a:r>
              <a:rPr lang="en-US" i="1"/>
              <a:t>σ</a:t>
            </a:r>
            <a:r>
              <a:rPr lang="en-US"/>
              <a:t> </a:t>
            </a:r>
            <a:r>
              <a:rPr lang="en-US" i="1" baseline="-25000"/>
              <a:t>p </a:t>
            </a:r>
            <a:r>
              <a:rPr lang="en-US" sz="1700"/>
              <a:t>(</a:t>
            </a:r>
            <a:r>
              <a:rPr lang="en-US" sz="1700" i="1"/>
              <a:t>r</a:t>
            </a:r>
            <a:r>
              <a:rPr lang="en-US" sz="1700"/>
              <a:t>)</a:t>
            </a:r>
            <a:endParaRPr/>
          </a:p>
          <a:p>
            <a:pPr marL="457200" lvl="0" indent="-342900" algn="l" rtl="0">
              <a:lnSpc>
                <a:spcPct val="90000"/>
              </a:lnSpc>
              <a:spcBef>
                <a:spcPts val="1000"/>
              </a:spcBef>
              <a:spcAft>
                <a:spcPts val="0"/>
              </a:spcAft>
              <a:buSzPts val="1800"/>
              <a:buChar char="•"/>
            </a:pPr>
            <a:r>
              <a:rPr lang="en-US" sz="1700" i="1"/>
              <a:t>p</a:t>
            </a:r>
            <a:r>
              <a:rPr lang="en-US" sz="1700"/>
              <a:t> is called the </a:t>
            </a:r>
            <a:r>
              <a:rPr lang="en-US" sz="1700" b="1">
                <a:solidFill>
                  <a:srgbClr val="002060"/>
                </a:solidFill>
              </a:rPr>
              <a:t>selection predicate</a:t>
            </a:r>
            <a:endParaRPr/>
          </a:p>
          <a:p>
            <a:pPr marL="457200" lvl="0" indent="-342900" algn="l" rtl="0">
              <a:lnSpc>
                <a:spcPct val="90000"/>
              </a:lnSpc>
              <a:spcBef>
                <a:spcPts val="1000"/>
              </a:spcBef>
              <a:spcAft>
                <a:spcPts val="0"/>
              </a:spcAft>
              <a:buSzPts val="1800"/>
              <a:buChar char="•"/>
            </a:pPr>
            <a:r>
              <a:rPr lang="en-US" sz="1700">
                <a:solidFill>
                  <a:srgbClr val="FF0000"/>
                </a:solidFill>
              </a:rPr>
              <a:t>Example: select those tuples of the </a:t>
            </a:r>
            <a:r>
              <a:rPr lang="en-US" sz="1700" i="1">
                <a:solidFill>
                  <a:srgbClr val="FF0000"/>
                </a:solidFill>
              </a:rPr>
              <a:t>instructor</a:t>
            </a:r>
            <a:r>
              <a:rPr lang="en-US" sz="1700">
                <a:solidFill>
                  <a:srgbClr val="FF0000"/>
                </a:solidFill>
              </a:rPr>
              <a:t>  relation where the instructor is in the “Physics” department.</a:t>
            </a:r>
            <a:endParaRPr/>
          </a:p>
          <a:p>
            <a:pPr marL="914400" lvl="1" indent="-342900" algn="l" rtl="0">
              <a:lnSpc>
                <a:spcPct val="90000"/>
              </a:lnSpc>
              <a:spcBef>
                <a:spcPts val="500"/>
              </a:spcBef>
              <a:spcAft>
                <a:spcPts val="0"/>
              </a:spcAft>
              <a:buSzPts val="1800"/>
              <a:buChar char="•"/>
            </a:pPr>
            <a:r>
              <a:rPr lang="en-US" sz="1700"/>
              <a:t>Query</a:t>
            </a:r>
            <a:endParaRPr/>
          </a:p>
          <a:p>
            <a:pPr marL="457200" lvl="1" indent="0" algn="l" rtl="0">
              <a:lnSpc>
                <a:spcPct val="90000"/>
              </a:lnSpc>
              <a:spcBef>
                <a:spcPts val="500"/>
              </a:spcBef>
              <a:spcAft>
                <a:spcPts val="0"/>
              </a:spcAft>
              <a:buSzPts val="1800"/>
              <a:buNone/>
            </a:pPr>
            <a:r>
              <a:rPr lang="en-US" sz="800"/>
              <a:t> </a:t>
            </a:r>
            <a:br>
              <a:rPr lang="en-US" sz="1700"/>
            </a:br>
            <a:r>
              <a:rPr lang="en-US" sz="1700"/>
              <a:t>  	</a:t>
            </a:r>
            <a:r>
              <a:rPr lang="en-US" sz="1900" i="1"/>
              <a:t>σ</a:t>
            </a:r>
            <a:r>
              <a:rPr lang="en-US" sz="1900"/>
              <a:t> </a:t>
            </a:r>
            <a:r>
              <a:rPr lang="en-US" sz="1900" i="1" baseline="-25000"/>
              <a:t>dept_name=“Physics” </a:t>
            </a:r>
            <a:r>
              <a:rPr lang="en-US" sz="1700"/>
              <a:t>(</a:t>
            </a:r>
            <a:r>
              <a:rPr lang="en-US" sz="1700" i="1"/>
              <a:t>instructor</a:t>
            </a:r>
            <a:r>
              <a:rPr lang="en-US" sz="1700"/>
              <a:t>)</a:t>
            </a:r>
            <a:endParaRPr/>
          </a:p>
          <a:p>
            <a:pPr marL="914400" lvl="1" indent="-342900" algn="l" rtl="0">
              <a:lnSpc>
                <a:spcPct val="90000"/>
              </a:lnSpc>
              <a:spcBef>
                <a:spcPts val="500"/>
              </a:spcBef>
              <a:spcAft>
                <a:spcPts val="0"/>
              </a:spcAft>
              <a:buSzPts val="1800"/>
              <a:buNone/>
            </a:pPr>
            <a:r>
              <a:rPr lang="en-US" sz="800"/>
              <a:t> </a:t>
            </a:r>
            <a:endParaRPr/>
          </a:p>
        </p:txBody>
      </p:sp>
      <p:sp>
        <p:nvSpPr>
          <p:cNvPr id="108" name="Google Shape;108;p5"/>
          <p:cNvSpPr/>
          <p:nvPr/>
        </p:nvSpPr>
        <p:spPr>
          <a:xfrm>
            <a:off x="0" y="17252"/>
            <a:ext cx="1100730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FF0000"/>
                </a:solidFill>
                <a:latin typeface="Balthazar"/>
                <a:ea typeface="Balthazar"/>
                <a:cs typeface="Balthazar"/>
                <a:sym typeface="Balthazar"/>
              </a:rPr>
              <a:t>SELECT</a:t>
            </a:r>
            <a:endParaRPr sz="1400" b="0" i="0" u="none" strike="noStrike" cap="none">
              <a:solidFill>
                <a:srgbClr val="000000"/>
              </a:solidFill>
              <a:latin typeface="Arial"/>
              <a:ea typeface="Arial"/>
              <a:cs typeface="Arial"/>
              <a:sym typeface="Arial"/>
            </a:endParaRPr>
          </a:p>
        </p:txBody>
      </p:sp>
      <p:pic>
        <p:nvPicPr>
          <p:cNvPr id="109" name="Google Shape;109;p5"/>
          <p:cNvPicPr preferRelativeResize="0"/>
          <p:nvPr/>
        </p:nvPicPr>
        <p:blipFill rotWithShape="1">
          <a:blip r:embed="rId3">
            <a:alphaModFix/>
          </a:blip>
          <a:srcRect b="31858"/>
          <a:stretch/>
        </p:blipFill>
        <p:spPr>
          <a:xfrm>
            <a:off x="1735698" y="4125699"/>
            <a:ext cx="4932139" cy="122313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4"/>
          <p:cNvSpPr txBox="1">
            <a:spLocks noGrp="1"/>
          </p:cNvSpPr>
          <p:nvPr>
            <p:ph type="title"/>
          </p:nvPr>
        </p:nvSpPr>
        <p:spPr>
          <a:xfrm>
            <a:off x="334320" y="141366"/>
            <a:ext cx="11360800" cy="763600"/>
          </a:xfrm>
          <a:prstGeom prst="rect">
            <a:avLst/>
          </a:prstGeom>
          <a:noFill/>
          <a:ln>
            <a:noFill/>
          </a:ln>
        </p:spPr>
        <p:txBody>
          <a:bodyPr spcFirstLastPara="1" wrap="square" lIns="121875" tIns="121875" rIns="121875" bIns="121875" anchor="t" anchorCtr="0">
            <a:normAutofit fontScale="90000"/>
          </a:bodyPr>
          <a:lstStyle/>
          <a:p>
            <a:pPr marL="0" lvl="0" indent="0" algn="l" rtl="0">
              <a:lnSpc>
                <a:spcPct val="90000"/>
              </a:lnSpc>
              <a:spcBef>
                <a:spcPts val="0"/>
              </a:spcBef>
              <a:spcAft>
                <a:spcPts val="0"/>
              </a:spcAft>
              <a:buSzPct val="70707"/>
              <a:buNone/>
            </a:pPr>
            <a:r>
              <a:rPr lang="en-US" dirty="0"/>
              <a:t>EXAMPLE 1[CLOSURE OF ATTRIBUTE]</a:t>
            </a:r>
          </a:p>
        </p:txBody>
      </p:sp>
      <p:sp>
        <p:nvSpPr>
          <p:cNvPr id="415" name="Google Shape;415;p54"/>
          <p:cNvSpPr txBox="1">
            <a:spLocks noGrp="1"/>
          </p:cNvSpPr>
          <p:nvPr>
            <p:ph type="body" idx="1"/>
          </p:nvPr>
        </p:nvSpPr>
        <p:spPr>
          <a:xfrm>
            <a:off x="334320" y="825433"/>
            <a:ext cx="11360800" cy="4555200"/>
          </a:xfrm>
          <a:prstGeom prst="rect">
            <a:avLst/>
          </a:prstGeom>
          <a:noFill/>
          <a:ln>
            <a:noFill/>
          </a:ln>
        </p:spPr>
        <p:txBody>
          <a:bodyPr spcFirstLastPara="1" wrap="square" lIns="121875" tIns="121875" rIns="121875" bIns="121875" anchor="t" anchorCtr="0">
            <a:normAutofit/>
          </a:bodyPr>
          <a:lstStyle/>
          <a:p>
            <a:pPr marL="609585" lvl="0" indent="-457188" algn="l" rtl="0">
              <a:lnSpc>
                <a:spcPct val="90000"/>
              </a:lnSpc>
              <a:spcBef>
                <a:spcPts val="0"/>
              </a:spcBef>
              <a:spcAft>
                <a:spcPts val="0"/>
              </a:spcAft>
              <a:buSzPts val="1800"/>
              <a:buChar char="●"/>
            </a:pPr>
            <a:r>
              <a:rPr lang="en-US"/>
              <a:t>Given Relational schema R(A,B,C,D,E) with the given FDs find the closure of  an attribute ‘E’.</a:t>
            </a:r>
            <a:endParaRPr/>
          </a:p>
          <a:p>
            <a:pPr marL="609585" lvl="0" indent="-342888" algn="l" rtl="0">
              <a:lnSpc>
                <a:spcPct val="90000"/>
              </a:lnSpc>
              <a:spcBef>
                <a:spcPts val="0"/>
              </a:spcBef>
              <a:spcAft>
                <a:spcPts val="0"/>
              </a:spcAft>
              <a:buSzPts val="1800"/>
              <a:buNone/>
            </a:pPr>
            <a:endParaRPr/>
          </a:p>
        </p:txBody>
      </p:sp>
      <p:sp>
        <p:nvSpPr>
          <p:cNvPr id="416" name="Google Shape;416;p54"/>
          <p:cNvSpPr txBox="1">
            <a:spLocks noGrp="1"/>
          </p:cNvSpPr>
          <p:nvPr>
            <p:ph type="sldNum" idx="12"/>
          </p:nvPr>
        </p:nvSpPr>
        <p:spPr>
          <a:xfrm>
            <a:off x="11296611" y="6217623"/>
            <a:ext cx="731600" cy="524800"/>
          </a:xfrm>
          <a:prstGeom prst="rect">
            <a:avLst/>
          </a:prstGeom>
          <a:noFill/>
          <a:ln>
            <a:noFill/>
          </a:ln>
        </p:spPr>
        <p:txBody>
          <a:bodyPr spcFirstLastPara="1" wrap="square" lIns="121875" tIns="121875" rIns="121875" bIns="12187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pic>
        <p:nvPicPr>
          <p:cNvPr id="417" name="Google Shape;417;p54"/>
          <p:cNvPicPr preferRelativeResize="0"/>
          <p:nvPr/>
        </p:nvPicPr>
        <p:blipFill rotWithShape="1">
          <a:blip r:embed="rId3">
            <a:alphaModFix/>
          </a:blip>
          <a:srcRect/>
          <a:stretch/>
        </p:blipFill>
        <p:spPr>
          <a:xfrm>
            <a:off x="588320" y="1867033"/>
            <a:ext cx="8068000" cy="475728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5"/>
          <p:cNvSpPr txBox="1">
            <a:spLocks noGrp="1"/>
          </p:cNvSpPr>
          <p:nvPr>
            <p:ph type="body" idx="1"/>
          </p:nvPr>
        </p:nvSpPr>
        <p:spPr>
          <a:xfrm>
            <a:off x="762000" y="663677"/>
            <a:ext cx="10515600" cy="5301432"/>
          </a:xfrm>
          <a:prstGeom prst="rect">
            <a:avLst/>
          </a:prstGeom>
          <a:noFill/>
          <a:ln>
            <a:noFill/>
          </a:ln>
        </p:spPr>
        <p:txBody>
          <a:bodyPr spcFirstLastPara="1" wrap="square" lIns="91425" tIns="45700" rIns="91425" bIns="45700" anchor="t" anchorCtr="0">
            <a:normAutofit fontScale="85000" lnSpcReduction="20000"/>
          </a:bodyPr>
          <a:lstStyle/>
          <a:p>
            <a:pPr marL="0" lvl="0" indent="0" algn="just" rtl="0">
              <a:lnSpc>
                <a:spcPct val="90000"/>
              </a:lnSpc>
              <a:spcBef>
                <a:spcPts val="1000"/>
              </a:spcBef>
              <a:spcAft>
                <a:spcPts val="0"/>
              </a:spcAft>
              <a:buSzPct val="126126"/>
              <a:buNone/>
            </a:pPr>
            <a:r>
              <a:rPr lang="en-US" sz="2400" b="1" dirty="0">
                <a:latin typeface="Times New Roman"/>
                <a:ea typeface="Times New Roman"/>
                <a:cs typeface="Times New Roman"/>
                <a:sym typeface="Times New Roman"/>
              </a:rPr>
              <a:t>EXAMPLE 2[CLOSURE OF ATTRIBUTE]</a:t>
            </a:r>
          </a:p>
          <a:p>
            <a:pPr marL="0" lvl="0" indent="0" algn="just" rtl="0">
              <a:lnSpc>
                <a:spcPct val="90000"/>
              </a:lnSpc>
              <a:spcBef>
                <a:spcPts val="1000"/>
              </a:spcBef>
              <a:spcAft>
                <a:spcPts val="0"/>
              </a:spcAft>
              <a:buSzPct val="126126"/>
              <a:buNone/>
            </a:pPr>
            <a:r>
              <a:rPr lang="en-US" sz="2400" dirty="0">
                <a:latin typeface="Times New Roman"/>
                <a:ea typeface="Times New Roman"/>
                <a:cs typeface="Times New Roman"/>
                <a:sym typeface="Times New Roman"/>
              </a:rPr>
              <a:t>For example, consider a relation with attributes A, B, C, and D and the following functional dependencies:</a:t>
            </a:r>
            <a:endParaRPr dirty="0"/>
          </a:p>
          <a:p>
            <a:pPr marL="457200" lvl="0" indent="-228600" algn="just" rtl="0">
              <a:lnSpc>
                <a:spcPct val="90000"/>
              </a:lnSpc>
              <a:spcBef>
                <a:spcPts val="1000"/>
              </a:spcBef>
              <a:spcAft>
                <a:spcPts val="0"/>
              </a:spcAft>
              <a:buSzPct val="126126"/>
              <a:buNone/>
            </a:pPr>
            <a:endParaRPr sz="2400" dirty="0">
              <a:latin typeface="Times New Roman"/>
              <a:ea typeface="Times New Roman"/>
              <a:cs typeface="Times New Roman"/>
              <a:sym typeface="Times New Roman"/>
            </a:endParaRPr>
          </a:p>
          <a:p>
            <a:pPr marL="457200" lvl="0" indent="-406400" algn="just" rtl="0">
              <a:lnSpc>
                <a:spcPct val="90000"/>
              </a:lnSpc>
              <a:spcBef>
                <a:spcPts val="1000"/>
              </a:spcBef>
              <a:spcAft>
                <a:spcPts val="0"/>
              </a:spcAft>
              <a:buSzPct val="126126"/>
              <a:buChar char="•"/>
            </a:pPr>
            <a:r>
              <a:rPr lang="en-US" sz="2400" dirty="0">
                <a:latin typeface="Times New Roman"/>
                <a:ea typeface="Times New Roman"/>
                <a:cs typeface="Times New Roman"/>
                <a:sym typeface="Times New Roman"/>
              </a:rPr>
              <a:t>A → B</a:t>
            </a:r>
            <a:endParaRPr dirty="0"/>
          </a:p>
          <a:p>
            <a:pPr marL="457200" lvl="0" indent="-406400" algn="just" rtl="0">
              <a:lnSpc>
                <a:spcPct val="90000"/>
              </a:lnSpc>
              <a:spcBef>
                <a:spcPts val="1000"/>
              </a:spcBef>
              <a:spcAft>
                <a:spcPts val="0"/>
              </a:spcAft>
              <a:buSzPct val="126126"/>
              <a:buChar char="•"/>
            </a:pPr>
            <a:r>
              <a:rPr lang="en-US" sz="2400" dirty="0">
                <a:latin typeface="Times New Roman"/>
                <a:ea typeface="Times New Roman"/>
                <a:cs typeface="Times New Roman"/>
                <a:sym typeface="Times New Roman"/>
              </a:rPr>
              <a:t>B → C</a:t>
            </a:r>
            <a:endParaRPr dirty="0"/>
          </a:p>
          <a:p>
            <a:pPr marL="457200" lvl="0" indent="-406400" algn="just" rtl="0">
              <a:lnSpc>
                <a:spcPct val="90000"/>
              </a:lnSpc>
              <a:spcBef>
                <a:spcPts val="1000"/>
              </a:spcBef>
              <a:spcAft>
                <a:spcPts val="0"/>
              </a:spcAft>
              <a:buSzPct val="126126"/>
              <a:buChar char="•"/>
            </a:pPr>
            <a:r>
              <a:rPr lang="en-US" sz="2400" dirty="0">
                <a:latin typeface="Times New Roman"/>
                <a:ea typeface="Times New Roman"/>
                <a:cs typeface="Times New Roman"/>
                <a:sym typeface="Times New Roman"/>
              </a:rPr>
              <a:t>C → D</a:t>
            </a:r>
            <a:endParaRPr dirty="0"/>
          </a:p>
          <a:p>
            <a:pPr marL="457200" lvl="0" indent="-228600" algn="just" rtl="0">
              <a:lnSpc>
                <a:spcPct val="90000"/>
              </a:lnSpc>
              <a:spcBef>
                <a:spcPts val="1000"/>
              </a:spcBef>
              <a:spcAft>
                <a:spcPts val="0"/>
              </a:spcAft>
              <a:buSzPct val="126126"/>
              <a:buNone/>
            </a:pPr>
            <a:endParaRPr sz="2400" dirty="0">
              <a:latin typeface="Times New Roman"/>
              <a:ea typeface="Times New Roman"/>
              <a:cs typeface="Times New Roman"/>
              <a:sym typeface="Times New Roman"/>
            </a:endParaRPr>
          </a:p>
          <a:p>
            <a:pPr marL="0" lvl="0" indent="0" algn="just" rtl="0">
              <a:lnSpc>
                <a:spcPct val="90000"/>
              </a:lnSpc>
              <a:spcBef>
                <a:spcPts val="1000"/>
              </a:spcBef>
              <a:spcAft>
                <a:spcPts val="0"/>
              </a:spcAft>
              <a:buSzPct val="126126"/>
              <a:buNone/>
            </a:pPr>
            <a:r>
              <a:rPr lang="en-US" sz="2400" dirty="0">
                <a:latin typeface="Times New Roman"/>
                <a:ea typeface="Times New Roman"/>
                <a:cs typeface="Times New Roman"/>
                <a:sym typeface="Times New Roman"/>
              </a:rPr>
              <a:t>To find the closure of the attribute set {A}, the axioms are used to derive all the other attributes that are functionally dependent on {A}.</a:t>
            </a:r>
            <a:endParaRPr dirty="0"/>
          </a:p>
          <a:p>
            <a:pPr marL="0" lvl="0" indent="0" algn="just" rtl="0">
              <a:lnSpc>
                <a:spcPct val="90000"/>
              </a:lnSpc>
              <a:spcBef>
                <a:spcPts val="1000"/>
              </a:spcBef>
              <a:spcAft>
                <a:spcPts val="0"/>
              </a:spcAft>
              <a:buSzPct val="126126"/>
              <a:buNone/>
            </a:pPr>
            <a:r>
              <a:rPr lang="en-US" sz="2400" dirty="0">
                <a:latin typeface="Times New Roman"/>
                <a:ea typeface="Times New Roman"/>
                <a:cs typeface="Times New Roman"/>
                <a:sym typeface="Times New Roman"/>
              </a:rPr>
              <a:t>Using reflexivity, we know that A → A holds true, so we can augment {A} to get {A, B}. Then, using transitivity, we know that {A, B} → C holds true, so we can augment {A, B} to get {A, B, C}. </a:t>
            </a:r>
            <a:endParaRPr dirty="0"/>
          </a:p>
          <a:p>
            <a:pPr marL="0" lvl="0" indent="0" algn="just" rtl="0">
              <a:lnSpc>
                <a:spcPct val="90000"/>
              </a:lnSpc>
              <a:spcBef>
                <a:spcPts val="1000"/>
              </a:spcBef>
              <a:spcAft>
                <a:spcPts val="0"/>
              </a:spcAft>
              <a:buSzPct val="126126"/>
              <a:buNone/>
            </a:pPr>
            <a:r>
              <a:rPr lang="en-US" sz="2400" dirty="0">
                <a:latin typeface="Times New Roman"/>
                <a:ea typeface="Times New Roman"/>
                <a:cs typeface="Times New Roman"/>
                <a:sym typeface="Times New Roman"/>
              </a:rPr>
              <a:t>Finally, using transitivity again, we know that {A, B, C} → D holds true, so we can augment {A, B, C} to get the closure of {A}, which is {A, B, C, D}.</a:t>
            </a:r>
            <a:endParaRPr dirty="0"/>
          </a:p>
          <a:p>
            <a:pPr marL="0" lvl="0" indent="0" algn="just" rtl="0">
              <a:lnSpc>
                <a:spcPct val="90000"/>
              </a:lnSpc>
              <a:spcBef>
                <a:spcPts val="1000"/>
              </a:spcBef>
              <a:spcAft>
                <a:spcPts val="0"/>
              </a:spcAft>
              <a:buSzPct val="126126"/>
              <a:buNone/>
            </a:pPr>
            <a:r>
              <a:rPr lang="en-US" sz="2400" dirty="0">
                <a:latin typeface="Times New Roman"/>
                <a:ea typeface="Times New Roman"/>
                <a:cs typeface="Times New Roman"/>
                <a:sym typeface="Times New Roman"/>
              </a:rPr>
              <a:t>In this example, we have identified all the functional dependencies that hold in the relation and eliminated any redundancy or anomalies by normalizing the relation.</a:t>
            </a:r>
            <a:endParaRPr dirty="0"/>
          </a:p>
        </p:txBody>
      </p:sp>
    </p:spTree>
    <p:extLst>
      <p:ext uri="{BB962C8B-B14F-4D97-AF65-F5344CB8AC3E}">
        <p14:creationId xmlns:p14="http://schemas.microsoft.com/office/powerpoint/2010/main" val="3139119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5"/>
          <p:cNvSpPr txBox="1">
            <a:spLocks noGrp="1"/>
          </p:cNvSpPr>
          <p:nvPr>
            <p:ph type="title"/>
          </p:nvPr>
        </p:nvSpPr>
        <p:spPr>
          <a:xfrm>
            <a:off x="415600" y="335280"/>
            <a:ext cx="11360800" cy="1402080"/>
          </a:xfrm>
          <a:prstGeom prst="rect">
            <a:avLst/>
          </a:prstGeom>
          <a:noFill/>
          <a:ln>
            <a:noFill/>
          </a:ln>
        </p:spPr>
        <p:txBody>
          <a:bodyPr spcFirstLastPara="1" wrap="square" lIns="121875" tIns="121875" rIns="121875" bIns="121875" anchor="t" anchorCtr="0">
            <a:normAutofit fontScale="90000"/>
          </a:bodyPr>
          <a:lstStyle/>
          <a:p>
            <a:pPr marL="0" lvl="0" indent="0" algn="l" rtl="0">
              <a:lnSpc>
                <a:spcPct val="90000"/>
              </a:lnSpc>
              <a:spcBef>
                <a:spcPts val="0"/>
              </a:spcBef>
              <a:spcAft>
                <a:spcPts val="0"/>
              </a:spcAft>
              <a:buSzPct val="70707"/>
              <a:buNone/>
            </a:pPr>
            <a:r>
              <a:rPr lang="en-US" b="1">
                <a:solidFill>
                  <a:srgbClr val="333333"/>
                </a:solidFill>
                <a:latin typeface="Calibri"/>
                <a:ea typeface="Calibri"/>
                <a:cs typeface="Calibri"/>
                <a:sym typeface="Calibri"/>
              </a:rPr>
              <a:t>I</a:t>
            </a:r>
            <a:r>
              <a:rPr lang="en-US" b="1" i="0">
                <a:solidFill>
                  <a:srgbClr val="333333"/>
                </a:solidFill>
                <a:latin typeface="Calibri"/>
                <a:ea typeface="Calibri"/>
                <a:cs typeface="Calibri"/>
                <a:sym typeface="Calibri"/>
              </a:rPr>
              <a:t>rreducible a set of functional dependencies (or)Canonical Cover</a:t>
            </a:r>
            <a:endParaRPr b="1">
              <a:latin typeface="Calibri"/>
              <a:ea typeface="Calibri"/>
              <a:cs typeface="Calibri"/>
              <a:sym typeface="Calibri"/>
            </a:endParaRPr>
          </a:p>
        </p:txBody>
      </p:sp>
      <p:sp>
        <p:nvSpPr>
          <p:cNvPr id="423" name="Google Shape;423;p55"/>
          <p:cNvSpPr txBox="1">
            <a:spLocks noGrp="1"/>
          </p:cNvSpPr>
          <p:nvPr>
            <p:ph type="body" idx="1"/>
          </p:nvPr>
        </p:nvSpPr>
        <p:spPr>
          <a:xfrm>
            <a:off x="415600" y="1536633"/>
            <a:ext cx="11360800" cy="4555200"/>
          </a:xfrm>
          <a:prstGeom prst="rect">
            <a:avLst/>
          </a:prstGeom>
          <a:noFill/>
          <a:ln>
            <a:noFill/>
          </a:ln>
        </p:spPr>
        <p:txBody>
          <a:bodyPr spcFirstLastPara="1" wrap="square" lIns="121875" tIns="121875" rIns="121875" bIns="121875" anchor="t" anchorCtr="0">
            <a:normAutofit/>
          </a:bodyPr>
          <a:lstStyle/>
          <a:p>
            <a:pPr marL="609585" lvl="0" indent="-457188" algn="l" rtl="0">
              <a:lnSpc>
                <a:spcPct val="150000"/>
              </a:lnSpc>
              <a:spcBef>
                <a:spcPts val="0"/>
              </a:spcBef>
              <a:spcAft>
                <a:spcPts val="0"/>
              </a:spcAft>
              <a:buSzPts val="1800"/>
              <a:buChar char="●"/>
            </a:pPr>
            <a:r>
              <a:rPr lang="en-US" b="0" i="0">
                <a:solidFill>
                  <a:srgbClr val="333333"/>
                </a:solidFill>
                <a:latin typeface="Inter"/>
                <a:ea typeface="Inter"/>
                <a:cs typeface="Inter"/>
                <a:sym typeface="Inter"/>
              </a:rPr>
              <a:t>A canonical cover or irreducible a set of functional dependencies FD is a simplified set of FD that has a similar closure as the original set FD.</a:t>
            </a:r>
            <a:endParaRPr/>
          </a:p>
          <a:p>
            <a:pPr marL="152396" lvl="0" indent="0" algn="just" rtl="0">
              <a:lnSpc>
                <a:spcPct val="150000"/>
              </a:lnSpc>
              <a:spcBef>
                <a:spcPts val="0"/>
              </a:spcBef>
              <a:spcAft>
                <a:spcPts val="0"/>
              </a:spcAft>
              <a:buSzPts val="1800"/>
              <a:buNone/>
            </a:pPr>
            <a:r>
              <a:rPr lang="en-US" b="1" i="0">
                <a:solidFill>
                  <a:srgbClr val="610B4B"/>
                </a:solidFill>
                <a:latin typeface="Arial"/>
                <a:ea typeface="Arial"/>
                <a:cs typeface="Arial"/>
                <a:sym typeface="Arial"/>
              </a:rPr>
              <a:t>Extraneous attributes</a:t>
            </a:r>
            <a:endParaRPr/>
          </a:p>
          <a:p>
            <a:pPr marL="609585" lvl="0" indent="-457188" algn="just" rtl="0">
              <a:lnSpc>
                <a:spcPct val="150000"/>
              </a:lnSpc>
              <a:spcBef>
                <a:spcPts val="0"/>
              </a:spcBef>
              <a:spcAft>
                <a:spcPts val="0"/>
              </a:spcAft>
              <a:buSzPts val="1800"/>
              <a:buChar char="●"/>
            </a:pPr>
            <a:r>
              <a:rPr lang="en-US" b="0" i="0">
                <a:solidFill>
                  <a:srgbClr val="333333"/>
                </a:solidFill>
                <a:latin typeface="Inter"/>
                <a:ea typeface="Inter"/>
                <a:cs typeface="Inter"/>
                <a:sym typeface="Inter"/>
              </a:rPr>
              <a:t>An attribute of an FD is said to be extraneous if we can remove it without changing the closure of the set of FD.</a:t>
            </a:r>
            <a:endParaRPr/>
          </a:p>
          <a:p>
            <a:pPr marL="609585" lvl="0" indent="-342888" algn="l" rtl="0">
              <a:lnSpc>
                <a:spcPct val="90000"/>
              </a:lnSpc>
              <a:spcBef>
                <a:spcPts val="0"/>
              </a:spcBef>
              <a:spcAft>
                <a:spcPts val="0"/>
              </a:spcAft>
              <a:buSzPts val="1800"/>
              <a:buNone/>
            </a:pPr>
            <a:endParaRPr/>
          </a:p>
        </p:txBody>
      </p:sp>
      <p:sp>
        <p:nvSpPr>
          <p:cNvPr id="424" name="Google Shape;424;p55"/>
          <p:cNvSpPr txBox="1">
            <a:spLocks noGrp="1"/>
          </p:cNvSpPr>
          <p:nvPr>
            <p:ph type="sldNum" idx="12"/>
          </p:nvPr>
        </p:nvSpPr>
        <p:spPr>
          <a:xfrm>
            <a:off x="11296611" y="6217623"/>
            <a:ext cx="731600" cy="524800"/>
          </a:xfrm>
          <a:prstGeom prst="rect">
            <a:avLst/>
          </a:prstGeom>
          <a:noFill/>
          <a:ln>
            <a:noFill/>
          </a:ln>
        </p:spPr>
        <p:txBody>
          <a:bodyPr spcFirstLastPara="1" wrap="square" lIns="121875" tIns="121875" rIns="121875" bIns="12187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6"/>
          <p:cNvSpPr txBox="1">
            <a:spLocks noGrp="1"/>
          </p:cNvSpPr>
          <p:nvPr>
            <p:ph type="title"/>
          </p:nvPr>
        </p:nvSpPr>
        <p:spPr>
          <a:xfrm>
            <a:off x="415600" y="593367"/>
            <a:ext cx="11360800" cy="763600"/>
          </a:xfrm>
          <a:prstGeom prst="rect">
            <a:avLst/>
          </a:prstGeom>
          <a:noFill/>
          <a:ln>
            <a:noFill/>
          </a:ln>
        </p:spPr>
        <p:txBody>
          <a:bodyPr spcFirstLastPara="1" wrap="square" lIns="121875" tIns="121875" rIns="121875" bIns="121875" anchor="t" anchorCtr="0">
            <a:normAutofit fontScale="90000"/>
          </a:bodyPr>
          <a:lstStyle/>
          <a:p>
            <a:pPr marL="0" lvl="0" indent="0" algn="l" rtl="0">
              <a:lnSpc>
                <a:spcPct val="90000"/>
              </a:lnSpc>
              <a:spcBef>
                <a:spcPts val="0"/>
              </a:spcBef>
              <a:spcAft>
                <a:spcPts val="0"/>
              </a:spcAft>
              <a:buSzPct val="70707"/>
              <a:buNone/>
            </a:pPr>
            <a:r>
              <a:rPr lang="en-US" b="1"/>
              <a:t>PROCEDURE TO COMPUTE CANONICAL COVER</a:t>
            </a:r>
            <a:endParaRPr b="1"/>
          </a:p>
        </p:txBody>
      </p:sp>
      <p:sp>
        <p:nvSpPr>
          <p:cNvPr id="430" name="Google Shape;430;p56"/>
          <p:cNvSpPr txBox="1">
            <a:spLocks noGrp="1"/>
          </p:cNvSpPr>
          <p:nvPr>
            <p:ph type="body" idx="1"/>
          </p:nvPr>
        </p:nvSpPr>
        <p:spPr>
          <a:xfrm>
            <a:off x="415600" y="1536633"/>
            <a:ext cx="11360800" cy="4555200"/>
          </a:xfrm>
          <a:prstGeom prst="rect">
            <a:avLst/>
          </a:prstGeom>
          <a:noFill/>
          <a:ln>
            <a:noFill/>
          </a:ln>
        </p:spPr>
        <p:txBody>
          <a:bodyPr spcFirstLastPara="1" wrap="square" lIns="121875" tIns="121875" rIns="121875" bIns="121875" anchor="t" anchorCtr="0">
            <a:normAutofit/>
          </a:bodyPr>
          <a:lstStyle/>
          <a:p>
            <a:pPr marL="152396" lvl="0" indent="0" algn="l" rtl="0">
              <a:lnSpc>
                <a:spcPct val="150000"/>
              </a:lnSpc>
              <a:spcBef>
                <a:spcPts val="0"/>
              </a:spcBef>
              <a:spcAft>
                <a:spcPts val="0"/>
              </a:spcAft>
              <a:buSzPts val="1800"/>
              <a:buNone/>
            </a:pPr>
            <a:r>
              <a:rPr lang="en-US" sz="2000" b="0" i="1" u="none" strike="noStrike">
                <a:latin typeface="Times New Roman"/>
                <a:ea typeface="Times New Roman"/>
                <a:cs typeface="Times New Roman"/>
                <a:sym typeface="Times New Roman"/>
              </a:rPr>
              <a:t>Fc </a:t>
            </a:r>
            <a:r>
              <a:rPr lang="en-US" sz="2000" b="0" i="0" u="none" strike="noStrike">
                <a:latin typeface="Times New Roman"/>
                <a:ea typeface="Times New Roman"/>
                <a:cs typeface="Times New Roman"/>
                <a:sym typeface="Times New Roman"/>
              </a:rPr>
              <a:t>= </a:t>
            </a:r>
            <a:r>
              <a:rPr lang="en-US" sz="2000" b="0" i="1" u="none" strike="noStrike">
                <a:latin typeface="Times New Roman"/>
                <a:ea typeface="Times New Roman"/>
                <a:cs typeface="Times New Roman"/>
                <a:sym typeface="Times New Roman"/>
              </a:rPr>
              <a:t>F</a:t>
            </a:r>
            <a:endParaRPr/>
          </a:p>
          <a:p>
            <a:pPr marL="152396" lvl="0" indent="0" algn="l" rtl="0">
              <a:lnSpc>
                <a:spcPct val="150000"/>
              </a:lnSpc>
              <a:spcBef>
                <a:spcPts val="0"/>
              </a:spcBef>
              <a:spcAft>
                <a:spcPts val="0"/>
              </a:spcAft>
              <a:buSzPts val="1800"/>
              <a:buNone/>
            </a:pPr>
            <a:r>
              <a:rPr lang="en-US" sz="2000" b="0" i="0" u="none" strike="noStrike">
                <a:latin typeface="Times New Roman"/>
                <a:ea typeface="Times New Roman"/>
                <a:cs typeface="Times New Roman"/>
                <a:sym typeface="Times New Roman"/>
              </a:rPr>
              <a:t>repeat</a:t>
            </a:r>
            <a:endParaRPr/>
          </a:p>
          <a:p>
            <a:pPr marL="152396" lvl="0" indent="0" algn="l" rtl="0">
              <a:lnSpc>
                <a:spcPct val="150000"/>
              </a:lnSpc>
              <a:spcBef>
                <a:spcPts val="0"/>
              </a:spcBef>
              <a:spcAft>
                <a:spcPts val="0"/>
              </a:spcAft>
              <a:buSzPts val="1800"/>
              <a:buNone/>
            </a:pPr>
            <a:r>
              <a:rPr lang="en-US" sz="2000" b="0" i="0" u="none" strike="noStrike">
                <a:latin typeface="Times New Roman"/>
                <a:ea typeface="Times New Roman"/>
                <a:cs typeface="Times New Roman"/>
                <a:sym typeface="Times New Roman"/>
              </a:rPr>
              <a:t>Use the union rule to replace any dependencies in </a:t>
            </a:r>
            <a:r>
              <a:rPr lang="en-US" sz="2000" b="0" i="1" u="none" strike="noStrike">
                <a:latin typeface="Times New Roman"/>
                <a:ea typeface="Times New Roman"/>
                <a:cs typeface="Times New Roman"/>
                <a:sym typeface="Times New Roman"/>
              </a:rPr>
              <a:t>Fc </a:t>
            </a:r>
            <a:r>
              <a:rPr lang="en-US" sz="2000" b="0" i="0" u="none" strike="noStrike">
                <a:latin typeface="Times New Roman"/>
                <a:ea typeface="Times New Roman"/>
                <a:cs typeface="Times New Roman"/>
                <a:sym typeface="Times New Roman"/>
              </a:rPr>
              <a:t>of the form</a:t>
            </a:r>
            <a:endParaRPr/>
          </a:p>
          <a:p>
            <a:pPr marL="152396" lvl="0" indent="0" algn="l" rtl="0">
              <a:lnSpc>
                <a:spcPct val="150000"/>
              </a:lnSpc>
              <a:spcBef>
                <a:spcPts val="0"/>
              </a:spcBef>
              <a:spcAft>
                <a:spcPts val="0"/>
              </a:spcAft>
              <a:buSzPts val="1800"/>
              <a:buNone/>
            </a:pPr>
            <a:r>
              <a:rPr lang="en-US" sz="2000" b="0" i="0" u="none" strike="noStrike">
                <a:latin typeface="Times New Roman"/>
                <a:ea typeface="Times New Roman"/>
                <a:cs typeface="Times New Roman"/>
                <a:sym typeface="Times New Roman"/>
              </a:rPr>
              <a:t>α1 → β1 and α1 → β2 with α1 → β1 β2.</a:t>
            </a:r>
            <a:endParaRPr/>
          </a:p>
          <a:p>
            <a:pPr marL="152396" lvl="0" indent="0" algn="l" rtl="0">
              <a:lnSpc>
                <a:spcPct val="150000"/>
              </a:lnSpc>
              <a:spcBef>
                <a:spcPts val="0"/>
              </a:spcBef>
              <a:spcAft>
                <a:spcPts val="0"/>
              </a:spcAft>
              <a:buSzPts val="1800"/>
              <a:buNone/>
            </a:pPr>
            <a:r>
              <a:rPr lang="en-US" sz="2000" b="0" i="0" u="none" strike="noStrike">
                <a:latin typeface="Times New Roman"/>
                <a:ea typeface="Times New Roman"/>
                <a:cs typeface="Times New Roman"/>
                <a:sym typeface="Times New Roman"/>
              </a:rPr>
              <a:t>Find a functional dependency α → β in </a:t>
            </a:r>
            <a:r>
              <a:rPr lang="en-US" sz="2000" b="0" i="1" u="none" strike="noStrike">
                <a:latin typeface="Times New Roman"/>
                <a:ea typeface="Times New Roman"/>
                <a:cs typeface="Times New Roman"/>
                <a:sym typeface="Times New Roman"/>
              </a:rPr>
              <a:t>Fc </a:t>
            </a:r>
            <a:r>
              <a:rPr lang="en-US" sz="2000" b="0" i="0" u="none" strike="noStrike">
                <a:latin typeface="Times New Roman"/>
                <a:ea typeface="Times New Roman"/>
                <a:cs typeface="Times New Roman"/>
                <a:sym typeface="Times New Roman"/>
              </a:rPr>
              <a:t>with an extraneous</a:t>
            </a:r>
            <a:endParaRPr/>
          </a:p>
          <a:p>
            <a:pPr marL="152396" lvl="0" indent="0" algn="l" rtl="0">
              <a:lnSpc>
                <a:spcPct val="150000"/>
              </a:lnSpc>
              <a:spcBef>
                <a:spcPts val="0"/>
              </a:spcBef>
              <a:spcAft>
                <a:spcPts val="0"/>
              </a:spcAft>
              <a:buSzPts val="1800"/>
              <a:buNone/>
            </a:pPr>
            <a:r>
              <a:rPr lang="en-US" sz="2000" b="0" i="0" u="none" strike="noStrike">
                <a:latin typeface="Times New Roman"/>
                <a:ea typeface="Times New Roman"/>
                <a:cs typeface="Times New Roman"/>
                <a:sym typeface="Times New Roman"/>
              </a:rPr>
              <a:t>attribute either in α or in β.</a:t>
            </a:r>
            <a:endParaRPr/>
          </a:p>
          <a:p>
            <a:pPr marL="152396" lvl="0" indent="0" algn="l" rtl="0">
              <a:lnSpc>
                <a:spcPct val="150000"/>
              </a:lnSpc>
              <a:spcBef>
                <a:spcPts val="0"/>
              </a:spcBef>
              <a:spcAft>
                <a:spcPts val="0"/>
              </a:spcAft>
              <a:buSzPts val="1800"/>
              <a:buNone/>
            </a:pPr>
            <a:r>
              <a:rPr lang="en-US" sz="2000" b="0" i="0" u="none" strike="noStrike">
                <a:latin typeface="Times New Roman"/>
                <a:ea typeface="Times New Roman"/>
                <a:cs typeface="Times New Roman"/>
                <a:sym typeface="Times New Roman"/>
              </a:rPr>
              <a:t>/* Note: the test for extraneous attributes is done using </a:t>
            </a:r>
            <a:r>
              <a:rPr lang="en-US" sz="2000" b="0" i="1" u="none" strike="noStrike">
                <a:latin typeface="Times New Roman"/>
                <a:ea typeface="Times New Roman"/>
                <a:cs typeface="Times New Roman"/>
                <a:sym typeface="Times New Roman"/>
              </a:rPr>
              <a:t>Fc</a:t>
            </a:r>
            <a:r>
              <a:rPr lang="en-US" sz="2000" b="0" i="0" u="none" strike="noStrike">
                <a:latin typeface="Times New Roman"/>
                <a:ea typeface="Times New Roman"/>
                <a:cs typeface="Times New Roman"/>
                <a:sym typeface="Times New Roman"/>
              </a:rPr>
              <a:t>, not </a:t>
            </a:r>
            <a:r>
              <a:rPr lang="en-US" sz="2000" b="0" i="1" u="none" strike="noStrike">
                <a:latin typeface="Times New Roman"/>
                <a:ea typeface="Times New Roman"/>
                <a:cs typeface="Times New Roman"/>
                <a:sym typeface="Times New Roman"/>
              </a:rPr>
              <a:t>F </a:t>
            </a:r>
            <a:r>
              <a:rPr lang="en-US" sz="2000" b="0" i="0" u="none" strike="noStrike">
                <a:latin typeface="Times New Roman"/>
                <a:ea typeface="Times New Roman"/>
                <a:cs typeface="Times New Roman"/>
                <a:sym typeface="Times New Roman"/>
              </a:rPr>
              <a:t>*/</a:t>
            </a:r>
            <a:endParaRPr/>
          </a:p>
          <a:p>
            <a:pPr marL="152396" lvl="0" indent="0" algn="l" rtl="0">
              <a:lnSpc>
                <a:spcPct val="150000"/>
              </a:lnSpc>
              <a:spcBef>
                <a:spcPts val="0"/>
              </a:spcBef>
              <a:spcAft>
                <a:spcPts val="0"/>
              </a:spcAft>
              <a:buSzPts val="1800"/>
              <a:buNone/>
            </a:pPr>
            <a:r>
              <a:rPr lang="en-US" sz="2000" b="0" i="0" u="none" strike="noStrike">
                <a:latin typeface="Times New Roman"/>
                <a:ea typeface="Times New Roman"/>
                <a:cs typeface="Times New Roman"/>
                <a:sym typeface="Times New Roman"/>
              </a:rPr>
              <a:t>If an extraneous attribute is found, delete it from α → β in </a:t>
            </a:r>
            <a:r>
              <a:rPr lang="en-US" sz="2000" b="0" i="1" u="none" strike="noStrike">
                <a:latin typeface="Times New Roman"/>
                <a:ea typeface="Times New Roman"/>
                <a:cs typeface="Times New Roman"/>
                <a:sym typeface="Times New Roman"/>
              </a:rPr>
              <a:t>Fc</a:t>
            </a:r>
            <a:r>
              <a:rPr lang="en-US" sz="2000" b="0" i="0" u="none" strike="noStrike">
                <a:latin typeface="Times New Roman"/>
                <a:ea typeface="Times New Roman"/>
                <a:cs typeface="Times New Roman"/>
                <a:sym typeface="Times New Roman"/>
              </a:rPr>
              <a:t>.</a:t>
            </a:r>
            <a:endParaRPr/>
          </a:p>
          <a:p>
            <a:pPr marL="152396" lvl="0" indent="0" algn="l" rtl="0">
              <a:lnSpc>
                <a:spcPct val="150000"/>
              </a:lnSpc>
              <a:spcBef>
                <a:spcPts val="0"/>
              </a:spcBef>
              <a:spcAft>
                <a:spcPts val="0"/>
              </a:spcAft>
              <a:buSzPts val="1800"/>
              <a:buNone/>
            </a:pPr>
            <a:r>
              <a:rPr lang="en-US" sz="2000" b="0" i="0" u="none" strike="noStrike">
                <a:latin typeface="Times New Roman"/>
                <a:ea typeface="Times New Roman"/>
                <a:cs typeface="Times New Roman"/>
                <a:sym typeface="Times New Roman"/>
              </a:rPr>
              <a:t>until (</a:t>
            </a:r>
            <a:r>
              <a:rPr lang="en-US" sz="2000" b="0" i="1" u="none" strike="noStrike">
                <a:latin typeface="Times New Roman"/>
                <a:ea typeface="Times New Roman"/>
                <a:cs typeface="Times New Roman"/>
                <a:sym typeface="Times New Roman"/>
              </a:rPr>
              <a:t>Fc </a:t>
            </a:r>
            <a:r>
              <a:rPr lang="en-US" sz="2000" b="0" i="0" u="none" strike="noStrike">
                <a:latin typeface="Times New Roman"/>
                <a:ea typeface="Times New Roman"/>
                <a:cs typeface="Times New Roman"/>
                <a:sym typeface="Times New Roman"/>
              </a:rPr>
              <a:t>does not change)</a:t>
            </a:r>
            <a:endParaRPr sz="2000">
              <a:latin typeface="Times New Roman"/>
              <a:ea typeface="Times New Roman"/>
              <a:cs typeface="Times New Roman"/>
              <a:sym typeface="Times New Roman"/>
            </a:endParaRPr>
          </a:p>
        </p:txBody>
      </p:sp>
      <p:sp>
        <p:nvSpPr>
          <p:cNvPr id="431" name="Google Shape;431;p56"/>
          <p:cNvSpPr txBox="1">
            <a:spLocks noGrp="1"/>
          </p:cNvSpPr>
          <p:nvPr>
            <p:ph type="sldNum" idx="12"/>
          </p:nvPr>
        </p:nvSpPr>
        <p:spPr>
          <a:xfrm>
            <a:off x="11296611" y="6217623"/>
            <a:ext cx="731600" cy="524800"/>
          </a:xfrm>
          <a:prstGeom prst="rect">
            <a:avLst/>
          </a:prstGeom>
          <a:noFill/>
          <a:ln>
            <a:noFill/>
          </a:ln>
        </p:spPr>
        <p:txBody>
          <a:bodyPr spcFirstLastPara="1" wrap="square" lIns="121875" tIns="121875" rIns="121875" bIns="12187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7"/>
          <p:cNvSpPr txBox="1">
            <a:spLocks noGrp="1"/>
          </p:cNvSpPr>
          <p:nvPr>
            <p:ph type="body" idx="1"/>
          </p:nvPr>
        </p:nvSpPr>
        <p:spPr>
          <a:xfrm>
            <a:off x="263200" y="713673"/>
            <a:ext cx="11360800" cy="4555200"/>
          </a:xfrm>
          <a:prstGeom prst="rect">
            <a:avLst/>
          </a:prstGeom>
          <a:noFill/>
          <a:ln>
            <a:noFill/>
          </a:ln>
        </p:spPr>
        <p:txBody>
          <a:bodyPr spcFirstLastPara="1" wrap="square" lIns="121875" tIns="121875" rIns="121875" bIns="121875" anchor="t" anchorCtr="0">
            <a:normAutofit/>
          </a:bodyPr>
          <a:lstStyle/>
          <a:p>
            <a:pPr marL="609585" lvl="0" indent="-457188" algn="l" rtl="0">
              <a:lnSpc>
                <a:spcPct val="150000"/>
              </a:lnSpc>
              <a:spcBef>
                <a:spcPts val="0"/>
              </a:spcBef>
              <a:spcAft>
                <a:spcPts val="0"/>
              </a:spcAft>
              <a:buSzPts val="1800"/>
              <a:buChar char="●"/>
            </a:pPr>
            <a:r>
              <a:rPr lang="en-US" sz="2400" b="0" i="0" u="none" strike="noStrike">
                <a:solidFill>
                  <a:schemeClr val="dk1"/>
                </a:solidFill>
                <a:latin typeface="Times New Roman"/>
                <a:ea typeface="Times New Roman"/>
                <a:cs typeface="Times New Roman"/>
                <a:sym typeface="Times New Roman"/>
              </a:rPr>
              <a:t>A canonical cover </a:t>
            </a:r>
            <a:r>
              <a:rPr lang="en-US" sz="2400" b="0" i="1" u="none" strike="noStrike">
                <a:solidFill>
                  <a:schemeClr val="dk1"/>
                </a:solidFill>
                <a:latin typeface="Times New Roman"/>
                <a:ea typeface="Times New Roman"/>
                <a:cs typeface="Times New Roman"/>
                <a:sym typeface="Times New Roman"/>
              </a:rPr>
              <a:t>Fc </a:t>
            </a:r>
            <a:r>
              <a:rPr lang="en-US" sz="2400" b="0" i="0" u="none" strike="noStrike">
                <a:solidFill>
                  <a:schemeClr val="dk1"/>
                </a:solidFill>
                <a:latin typeface="Times New Roman"/>
                <a:ea typeface="Times New Roman"/>
                <a:cs typeface="Times New Roman"/>
                <a:sym typeface="Times New Roman"/>
              </a:rPr>
              <a:t>for </a:t>
            </a:r>
            <a:r>
              <a:rPr lang="en-US" sz="2400" b="0" i="1" u="none" strike="noStrike">
                <a:solidFill>
                  <a:schemeClr val="dk1"/>
                </a:solidFill>
                <a:latin typeface="Times New Roman"/>
                <a:ea typeface="Times New Roman"/>
                <a:cs typeface="Times New Roman"/>
                <a:sym typeface="Times New Roman"/>
              </a:rPr>
              <a:t>F </a:t>
            </a:r>
            <a:r>
              <a:rPr lang="en-US" sz="2400" b="0" i="0" u="none" strike="noStrike">
                <a:solidFill>
                  <a:schemeClr val="dk1"/>
                </a:solidFill>
                <a:latin typeface="Times New Roman"/>
                <a:ea typeface="Times New Roman"/>
                <a:cs typeface="Times New Roman"/>
                <a:sym typeface="Times New Roman"/>
              </a:rPr>
              <a:t>is a set of dependencies such that </a:t>
            </a:r>
            <a:r>
              <a:rPr lang="en-US" sz="2400" b="0" i="1" u="none" strike="noStrike">
                <a:solidFill>
                  <a:schemeClr val="dk1"/>
                </a:solidFill>
                <a:latin typeface="Times New Roman"/>
                <a:ea typeface="Times New Roman"/>
                <a:cs typeface="Times New Roman"/>
                <a:sym typeface="Times New Roman"/>
              </a:rPr>
              <a:t>F </a:t>
            </a:r>
            <a:r>
              <a:rPr lang="en-US" sz="2400" b="0" i="0" u="none" strike="noStrike">
                <a:solidFill>
                  <a:schemeClr val="dk1"/>
                </a:solidFill>
                <a:latin typeface="Times New Roman"/>
                <a:ea typeface="Times New Roman"/>
                <a:cs typeface="Times New Roman"/>
                <a:sym typeface="Times New Roman"/>
              </a:rPr>
              <a:t>logically implies all dependencies in </a:t>
            </a:r>
            <a:r>
              <a:rPr lang="en-US" sz="2400" b="0" i="1" u="none" strike="noStrike">
                <a:solidFill>
                  <a:schemeClr val="dk1"/>
                </a:solidFill>
                <a:latin typeface="Times New Roman"/>
                <a:ea typeface="Times New Roman"/>
                <a:cs typeface="Times New Roman"/>
                <a:sym typeface="Times New Roman"/>
              </a:rPr>
              <a:t>Fc</a:t>
            </a:r>
            <a:r>
              <a:rPr lang="en-US" sz="2400" b="0" i="0" u="none" strike="noStrike">
                <a:solidFill>
                  <a:schemeClr val="dk1"/>
                </a:solidFill>
                <a:latin typeface="Times New Roman"/>
                <a:ea typeface="Times New Roman"/>
                <a:cs typeface="Times New Roman"/>
                <a:sym typeface="Times New Roman"/>
              </a:rPr>
              <a:t>, and </a:t>
            </a:r>
            <a:r>
              <a:rPr lang="en-US" sz="2400" b="0" i="1" u="none" strike="noStrike">
                <a:solidFill>
                  <a:schemeClr val="dk1"/>
                </a:solidFill>
                <a:latin typeface="Times New Roman"/>
                <a:ea typeface="Times New Roman"/>
                <a:cs typeface="Times New Roman"/>
                <a:sym typeface="Times New Roman"/>
              </a:rPr>
              <a:t>Fc </a:t>
            </a:r>
            <a:r>
              <a:rPr lang="en-US" sz="2400" b="0" i="0" u="none" strike="noStrike">
                <a:solidFill>
                  <a:schemeClr val="dk1"/>
                </a:solidFill>
                <a:latin typeface="Times New Roman"/>
                <a:ea typeface="Times New Roman"/>
                <a:cs typeface="Times New Roman"/>
                <a:sym typeface="Times New Roman"/>
              </a:rPr>
              <a:t>logically implies all dependencies in </a:t>
            </a:r>
            <a:r>
              <a:rPr lang="en-US" sz="2400" b="0" i="1" u="none" strike="noStrike">
                <a:solidFill>
                  <a:schemeClr val="dk1"/>
                </a:solidFill>
                <a:latin typeface="Times New Roman"/>
                <a:ea typeface="Times New Roman"/>
                <a:cs typeface="Times New Roman"/>
                <a:sym typeface="Times New Roman"/>
              </a:rPr>
              <a:t>F</a:t>
            </a:r>
            <a:r>
              <a:rPr lang="en-US" sz="2400" b="0" i="0" u="none" strike="noStrike">
                <a:solidFill>
                  <a:schemeClr val="dk1"/>
                </a:solidFill>
                <a:latin typeface="Times New Roman"/>
                <a:ea typeface="Times New Roman"/>
                <a:cs typeface="Times New Roman"/>
                <a:sym typeface="Times New Roman"/>
              </a:rPr>
              <a:t>. Furthermore, </a:t>
            </a:r>
            <a:r>
              <a:rPr lang="en-US" sz="2400" b="0" i="1" u="none" strike="noStrike">
                <a:solidFill>
                  <a:schemeClr val="dk1"/>
                </a:solidFill>
                <a:latin typeface="Times New Roman"/>
                <a:ea typeface="Times New Roman"/>
                <a:cs typeface="Times New Roman"/>
                <a:sym typeface="Times New Roman"/>
              </a:rPr>
              <a:t>Fc </a:t>
            </a:r>
            <a:r>
              <a:rPr lang="en-US" sz="2400" b="0" i="0" u="none" strike="noStrike">
                <a:solidFill>
                  <a:schemeClr val="dk1"/>
                </a:solidFill>
                <a:latin typeface="Times New Roman"/>
                <a:ea typeface="Times New Roman"/>
                <a:cs typeface="Times New Roman"/>
                <a:sym typeface="Times New Roman"/>
              </a:rPr>
              <a:t>must have the following properties:</a:t>
            </a:r>
            <a:endParaRPr/>
          </a:p>
          <a:p>
            <a:pPr marL="609585" lvl="0" indent="-457188" algn="l" rtl="0">
              <a:lnSpc>
                <a:spcPct val="150000"/>
              </a:lnSpc>
              <a:spcBef>
                <a:spcPts val="0"/>
              </a:spcBef>
              <a:spcAft>
                <a:spcPts val="0"/>
              </a:spcAft>
              <a:buSzPts val="1800"/>
              <a:buChar char="●"/>
            </a:pPr>
            <a:r>
              <a:rPr lang="en-US" sz="2400" b="0" i="0" u="none" strike="noStrike">
                <a:solidFill>
                  <a:schemeClr val="dk1"/>
                </a:solidFill>
                <a:latin typeface="Times New Roman"/>
                <a:ea typeface="Times New Roman"/>
                <a:cs typeface="Times New Roman"/>
                <a:sym typeface="Times New Roman"/>
              </a:rPr>
              <a:t>No functional dependency in </a:t>
            </a:r>
            <a:r>
              <a:rPr lang="en-US" sz="2400" b="0" i="1" u="none" strike="noStrike">
                <a:solidFill>
                  <a:schemeClr val="dk1"/>
                </a:solidFill>
                <a:latin typeface="Times New Roman"/>
                <a:ea typeface="Times New Roman"/>
                <a:cs typeface="Times New Roman"/>
                <a:sym typeface="Times New Roman"/>
              </a:rPr>
              <a:t>Fc </a:t>
            </a:r>
            <a:r>
              <a:rPr lang="en-US" sz="2400" b="0" i="0" u="none" strike="noStrike">
                <a:solidFill>
                  <a:schemeClr val="dk1"/>
                </a:solidFill>
                <a:latin typeface="Times New Roman"/>
                <a:ea typeface="Times New Roman"/>
                <a:cs typeface="Times New Roman"/>
                <a:sym typeface="Times New Roman"/>
              </a:rPr>
              <a:t>contains an extraneous attribute.</a:t>
            </a:r>
            <a:endParaRPr/>
          </a:p>
          <a:p>
            <a:pPr marL="609585" lvl="0" indent="-457188" algn="l" rtl="0">
              <a:lnSpc>
                <a:spcPct val="150000"/>
              </a:lnSpc>
              <a:spcBef>
                <a:spcPts val="0"/>
              </a:spcBef>
              <a:spcAft>
                <a:spcPts val="0"/>
              </a:spcAft>
              <a:buSzPts val="1800"/>
              <a:buChar char="●"/>
            </a:pPr>
            <a:r>
              <a:rPr lang="en-US" sz="2400" b="0" i="0" u="none" strike="noStrike">
                <a:solidFill>
                  <a:schemeClr val="dk1"/>
                </a:solidFill>
                <a:latin typeface="Times New Roman"/>
                <a:ea typeface="Times New Roman"/>
                <a:cs typeface="Times New Roman"/>
                <a:sym typeface="Times New Roman"/>
              </a:rPr>
              <a:t>Each left side of a functional dependency in </a:t>
            </a:r>
            <a:r>
              <a:rPr lang="en-US" sz="2400" b="0" i="1" u="none" strike="noStrike">
                <a:solidFill>
                  <a:schemeClr val="dk1"/>
                </a:solidFill>
                <a:latin typeface="Times New Roman"/>
                <a:ea typeface="Times New Roman"/>
                <a:cs typeface="Times New Roman"/>
                <a:sym typeface="Times New Roman"/>
              </a:rPr>
              <a:t>Fc </a:t>
            </a:r>
            <a:r>
              <a:rPr lang="en-US" sz="2400" b="0" i="0" u="none" strike="noStrike">
                <a:solidFill>
                  <a:schemeClr val="dk1"/>
                </a:solidFill>
                <a:latin typeface="Times New Roman"/>
                <a:ea typeface="Times New Roman"/>
                <a:cs typeface="Times New Roman"/>
                <a:sym typeface="Times New Roman"/>
              </a:rPr>
              <a:t>is unique. That is, there are no two</a:t>
            </a:r>
            <a:endParaRPr/>
          </a:p>
          <a:p>
            <a:pPr marL="152396" lvl="0" indent="0" algn="l" rtl="0">
              <a:lnSpc>
                <a:spcPct val="150000"/>
              </a:lnSpc>
              <a:spcBef>
                <a:spcPts val="0"/>
              </a:spcBef>
              <a:spcAft>
                <a:spcPts val="0"/>
              </a:spcAft>
              <a:buSzPts val="1800"/>
              <a:buNone/>
            </a:pPr>
            <a:r>
              <a:rPr lang="en-US" sz="2400" b="0" i="0" u="none" strike="noStrike">
                <a:solidFill>
                  <a:schemeClr val="dk1"/>
                </a:solidFill>
                <a:latin typeface="Times New Roman"/>
                <a:ea typeface="Times New Roman"/>
                <a:cs typeface="Times New Roman"/>
                <a:sym typeface="Times New Roman"/>
              </a:rPr>
              <a:t>       dependencies α1 → β1 and α2 → β2 in </a:t>
            </a:r>
            <a:r>
              <a:rPr lang="en-US" sz="2400" b="0" i="1" u="none" strike="noStrike">
                <a:solidFill>
                  <a:schemeClr val="dk1"/>
                </a:solidFill>
                <a:latin typeface="Times New Roman"/>
                <a:ea typeface="Times New Roman"/>
                <a:cs typeface="Times New Roman"/>
                <a:sym typeface="Times New Roman"/>
              </a:rPr>
              <a:t>Fc </a:t>
            </a:r>
            <a:r>
              <a:rPr lang="en-US" sz="2400" b="0" i="0" u="none" strike="noStrike">
                <a:solidFill>
                  <a:schemeClr val="dk1"/>
                </a:solidFill>
                <a:latin typeface="Times New Roman"/>
                <a:ea typeface="Times New Roman"/>
                <a:cs typeface="Times New Roman"/>
                <a:sym typeface="Times New Roman"/>
              </a:rPr>
              <a:t>such that α1 = α2</a:t>
            </a:r>
            <a:endParaRPr sz="2400">
              <a:solidFill>
                <a:schemeClr val="dk1"/>
              </a:solidFill>
              <a:latin typeface="Times New Roman"/>
              <a:ea typeface="Times New Roman"/>
              <a:cs typeface="Times New Roman"/>
              <a:sym typeface="Times New Roman"/>
            </a:endParaRPr>
          </a:p>
        </p:txBody>
      </p:sp>
      <p:sp>
        <p:nvSpPr>
          <p:cNvPr id="437" name="Google Shape;437;p57"/>
          <p:cNvSpPr txBox="1">
            <a:spLocks noGrp="1"/>
          </p:cNvSpPr>
          <p:nvPr>
            <p:ph type="sldNum" idx="12"/>
          </p:nvPr>
        </p:nvSpPr>
        <p:spPr>
          <a:xfrm>
            <a:off x="11296611" y="6217623"/>
            <a:ext cx="731600" cy="524800"/>
          </a:xfrm>
          <a:prstGeom prst="rect">
            <a:avLst/>
          </a:prstGeom>
          <a:noFill/>
          <a:ln>
            <a:noFill/>
          </a:ln>
        </p:spPr>
        <p:txBody>
          <a:bodyPr spcFirstLastPara="1" wrap="square" lIns="121875" tIns="121875" rIns="121875" bIns="121875" anchor="ctr" anchorCtr="0">
            <a:normAutofit/>
          </a:bodyPr>
          <a:lstStyle/>
          <a:p>
            <a:pPr marL="0" lvl="0" indent="0" algn="r" rtl="0">
              <a:lnSpc>
                <a:spcPct val="100000"/>
              </a:lnSpc>
              <a:spcBef>
                <a:spcPts val="0"/>
              </a:spcBef>
              <a:spcAft>
                <a:spcPts val="0"/>
              </a:spcAft>
              <a:buSzPts val="1200"/>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B090A-6C21-3D27-6122-D7A4CA36AD82}"/>
              </a:ext>
            </a:extLst>
          </p:cNvPr>
          <p:cNvSpPr>
            <a:spLocks noGrp="1"/>
          </p:cNvSpPr>
          <p:nvPr>
            <p:ph type="title"/>
          </p:nvPr>
        </p:nvSpPr>
        <p:spPr/>
        <p:txBody>
          <a:bodyPr>
            <a:normAutofit fontScale="90000"/>
          </a:bodyPr>
          <a:lstStyle/>
          <a:p>
            <a:r>
              <a:rPr lang="en-US" dirty="0"/>
              <a:t>EXAMPLE:MINIMAL COVER</a:t>
            </a:r>
            <a:endParaRPr lang="en-IN" dirty="0"/>
          </a:p>
        </p:txBody>
      </p:sp>
      <p:sp>
        <p:nvSpPr>
          <p:cNvPr id="3" name="Text Placeholder 2">
            <a:extLst>
              <a:ext uri="{FF2B5EF4-FFF2-40B4-BE49-F238E27FC236}">
                <a16:creationId xmlns:a16="http://schemas.microsoft.com/office/drawing/2014/main" id="{06204F66-C155-20D4-F43F-24296BEFE1BD}"/>
              </a:ext>
            </a:extLst>
          </p:cNvPr>
          <p:cNvSpPr>
            <a:spLocks noGrp="1"/>
          </p:cNvSpPr>
          <p:nvPr>
            <p:ph type="body" idx="1"/>
          </p:nvPr>
        </p:nvSpPr>
        <p:spPr/>
        <p:txBody>
          <a:bodyPr/>
          <a:lstStyle/>
          <a:p>
            <a:pPr algn="l" fontAlgn="base"/>
            <a:r>
              <a:rPr lang="en-US" b="0" i="0" dirty="0">
                <a:solidFill>
                  <a:srgbClr val="303030"/>
                </a:solidFill>
                <a:effectLst/>
                <a:latin typeface="Arimo"/>
              </a:rPr>
              <a:t>The following functional dependencies hold true for the relational scheme R ( W , X , Y , Z ) –</a:t>
            </a:r>
          </a:p>
          <a:p>
            <a:pPr algn="ctr" fontAlgn="base"/>
            <a:r>
              <a:rPr lang="en-US" b="0" i="0" dirty="0">
                <a:solidFill>
                  <a:srgbClr val="303030"/>
                </a:solidFill>
                <a:effectLst/>
                <a:latin typeface="Arimo"/>
              </a:rPr>
              <a:t>X → W</a:t>
            </a:r>
          </a:p>
          <a:p>
            <a:pPr algn="ctr" fontAlgn="base"/>
            <a:r>
              <a:rPr lang="en-US" b="0" i="0" dirty="0">
                <a:solidFill>
                  <a:srgbClr val="303030"/>
                </a:solidFill>
                <a:effectLst/>
                <a:latin typeface="Arimo"/>
              </a:rPr>
              <a:t>WZ → XY</a:t>
            </a:r>
          </a:p>
          <a:p>
            <a:pPr algn="ctr" fontAlgn="base"/>
            <a:r>
              <a:rPr lang="en-US" b="0" i="0" dirty="0">
                <a:solidFill>
                  <a:srgbClr val="303030"/>
                </a:solidFill>
                <a:effectLst/>
                <a:latin typeface="Arimo"/>
              </a:rPr>
              <a:t>Y → WXZ</a:t>
            </a:r>
          </a:p>
          <a:p>
            <a:pPr algn="l" fontAlgn="base"/>
            <a:r>
              <a:rPr lang="en-US" b="0" i="0" dirty="0">
                <a:solidFill>
                  <a:srgbClr val="303030"/>
                </a:solidFill>
                <a:effectLst/>
                <a:latin typeface="Arimo"/>
              </a:rPr>
              <a:t>Write the irreducible equivalent for this set of functional dependencies.</a:t>
            </a:r>
          </a:p>
          <a:p>
            <a:endParaRPr lang="en-IN" dirty="0"/>
          </a:p>
          <a:p>
            <a:endParaRPr lang="en-IN" dirty="0"/>
          </a:p>
        </p:txBody>
      </p:sp>
      <p:sp>
        <p:nvSpPr>
          <p:cNvPr id="4" name="Slide Number Placeholder 3">
            <a:extLst>
              <a:ext uri="{FF2B5EF4-FFF2-40B4-BE49-F238E27FC236}">
                <a16:creationId xmlns:a16="http://schemas.microsoft.com/office/drawing/2014/main" id="{2D528033-84BC-AF1E-1EC5-C649770033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55</a:t>
            </a:fld>
            <a:endParaRPr lang="en-US"/>
          </a:p>
        </p:txBody>
      </p:sp>
    </p:spTree>
    <p:extLst>
      <p:ext uri="{BB962C8B-B14F-4D97-AF65-F5344CB8AC3E}">
        <p14:creationId xmlns:p14="http://schemas.microsoft.com/office/powerpoint/2010/main" val="12907352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E9DE9E-B4FE-F255-DF5C-D602C025C73D}"/>
              </a:ext>
            </a:extLst>
          </p:cNvPr>
          <p:cNvSpPr>
            <a:spLocks noGrp="1"/>
          </p:cNvSpPr>
          <p:nvPr>
            <p:ph type="body" idx="1"/>
          </p:nvPr>
        </p:nvSpPr>
        <p:spPr>
          <a:xfrm>
            <a:off x="127000" y="186267"/>
            <a:ext cx="11649400" cy="4567833"/>
          </a:xfrm>
        </p:spPr>
        <p:txBody>
          <a:bodyPr>
            <a:normAutofit fontScale="70000" lnSpcReduction="20000"/>
          </a:bodyPr>
          <a:lstStyle/>
          <a:p>
            <a:pPr marL="114300" indent="0" fontAlgn="base">
              <a:buNone/>
            </a:pPr>
            <a:r>
              <a:rPr lang="en-US" b="1" u="sng" dirty="0">
                <a:effectLst/>
                <a:latin typeface="Roboto Condensed" panose="020B0604020202020204" pitchFamily="2" charset="0"/>
              </a:rPr>
              <a:t>Step-01:</a:t>
            </a:r>
            <a:endParaRPr lang="en-US" b="1" dirty="0">
              <a:effectLst/>
              <a:latin typeface="Roboto Condensed" panose="020B0604020202020204" pitchFamily="2" charset="0"/>
            </a:endParaRPr>
          </a:p>
          <a:p>
            <a:pPr marL="114300" indent="0" fontAlgn="base">
              <a:buNone/>
            </a:pPr>
            <a:r>
              <a:rPr lang="en-US" dirty="0">
                <a:effectLst/>
              </a:rPr>
              <a:t> </a:t>
            </a:r>
          </a:p>
          <a:p>
            <a:pPr marL="114300" indent="0" fontAlgn="base">
              <a:buNone/>
            </a:pPr>
            <a:r>
              <a:rPr lang="en-US" dirty="0">
                <a:effectLst/>
              </a:rPr>
              <a:t>Write all the functional dependencies such that each contains exactly one attribute on its right side-</a:t>
            </a:r>
          </a:p>
          <a:p>
            <a:pPr marL="114300" indent="0" algn="ctr" fontAlgn="base">
              <a:buNone/>
            </a:pPr>
            <a:r>
              <a:rPr lang="en-US" dirty="0">
                <a:effectLst/>
              </a:rPr>
              <a:t>X → W</a:t>
            </a:r>
          </a:p>
          <a:p>
            <a:pPr marL="114300" indent="0" algn="ctr" fontAlgn="base">
              <a:buNone/>
            </a:pPr>
            <a:r>
              <a:rPr lang="en-US" dirty="0">
                <a:effectLst/>
              </a:rPr>
              <a:t>WZ → X</a:t>
            </a:r>
          </a:p>
          <a:p>
            <a:pPr marL="114300" indent="0" algn="ctr" fontAlgn="base">
              <a:buNone/>
            </a:pPr>
            <a:r>
              <a:rPr lang="en-US" dirty="0">
                <a:effectLst/>
              </a:rPr>
              <a:t>WZ → Y</a:t>
            </a:r>
          </a:p>
          <a:p>
            <a:pPr marL="114300" indent="0" algn="ctr" fontAlgn="base">
              <a:buNone/>
            </a:pPr>
            <a:r>
              <a:rPr lang="en-US" dirty="0">
                <a:effectLst/>
              </a:rPr>
              <a:t>Y → W</a:t>
            </a:r>
          </a:p>
          <a:p>
            <a:pPr marL="114300" indent="0" algn="ctr" fontAlgn="base">
              <a:buNone/>
            </a:pPr>
            <a:r>
              <a:rPr lang="en-US" dirty="0">
                <a:effectLst/>
              </a:rPr>
              <a:t>Y → X</a:t>
            </a:r>
          </a:p>
          <a:p>
            <a:pPr marL="114300" indent="0" algn="ctr" fontAlgn="base">
              <a:buNone/>
            </a:pPr>
            <a:r>
              <a:rPr lang="en-US" dirty="0">
                <a:effectLst/>
              </a:rPr>
              <a:t>Y → Z</a:t>
            </a:r>
          </a:p>
          <a:p>
            <a:pPr marL="114300" indent="0" fontAlgn="base">
              <a:buNone/>
            </a:pPr>
            <a:r>
              <a:rPr lang="en-US" dirty="0">
                <a:effectLst/>
              </a:rPr>
              <a:t> </a:t>
            </a:r>
          </a:p>
          <a:p>
            <a:pPr marL="114300" indent="0" fontAlgn="base">
              <a:buNone/>
            </a:pPr>
            <a:r>
              <a:rPr lang="en-US" b="1" u="sng" dirty="0">
                <a:effectLst/>
                <a:latin typeface="Roboto Condensed" panose="020B0604020202020204" pitchFamily="2" charset="0"/>
              </a:rPr>
              <a:t>Step-02:</a:t>
            </a:r>
            <a:endParaRPr lang="en-US" b="1" dirty="0">
              <a:effectLst/>
              <a:latin typeface="Roboto Condensed" panose="020B0604020202020204" pitchFamily="2" charset="0"/>
            </a:endParaRPr>
          </a:p>
          <a:p>
            <a:pPr marL="114300" indent="0" fontAlgn="base">
              <a:buNone/>
            </a:pPr>
            <a:r>
              <a:rPr lang="en-US" dirty="0">
                <a:effectLst/>
              </a:rPr>
              <a:t> </a:t>
            </a:r>
          </a:p>
          <a:p>
            <a:pPr marL="114300" indent="0" fontAlgn="base">
              <a:buNone/>
            </a:pPr>
            <a:r>
              <a:rPr lang="en-US" dirty="0">
                <a:effectLst/>
              </a:rPr>
              <a:t>Check the essentiality of each functional dependency one by one.</a:t>
            </a:r>
          </a:p>
          <a:p>
            <a:pPr marL="114300" indent="0" fontAlgn="base">
              <a:buNone/>
            </a:pPr>
            <a:r>
              <a:rPr lang="en-US" dirty="0">
                <a:effectLst/>
              </a:rPr>
              <a:t> </a:t>
            </a:r>
          </a:p>
          <a:p>
            <a:pPr marL="114300" indent="0" fontAlgn="base">
              <a:buNone/>
            </a:pPr>
            <a:r>
              <a:rPr lang="en-US" b="1" u="sng" dirty="0">
                <a:effectLst/>
                <a:latin typeface="Roboto Condensed" panose="020B0604020202020204" pitchFamily="2" charset="0"/>
              </a:rPr>
              <a:t>For X → W:</a:t>
            </a:r>
            <a:endParaRPr lang="en-US" b="1" dirty="0">
              <a:effectLst/>
              <a:latin typeface="Roboto Condensed" panose="020B0604020202020204" pitchFamily="2" charset="0"/>
            </a:endParaRPr>
          </a:p>
          <a:p>
            <a:pPr marL="114300" indent="0" fontAlgn="base">
              <a:buNone/>
            </a:pPr>
            <a:r>
              <a:rPr lang="en-US" dirty="0">
                <a:effectLst/>
              </a:rPr>
              <a:t> </a:t>
            </a:r>
          </a:p>
          <a:p>
            <a:pPr marL="114300" indent="0" fontAlgn="base">
              <a:buNone/>
            </a:pPr>
            <a:r>
              <a:rPr lang="en-US" dirty="0">
                <a:effectLst/>
              </a:rPr>
              <a:t>Considering X → W, (X)</a:t>
            </a:r>
            <a:r>
              <a:rPr lang="en-US" baseline="30000" dirty="0">
                <a:effectLst/>
              </a:rPr>
              <a:t>+</a:t>
            </a:r>
            <a:r>
              <a:rPr lang="en-US" dirty="0">
                <a:effectLst/>
              </a:rPr>
              <a:t> = { X , W }</a:t>
            </a:r>
          </a:p>
          <a:p>
            <a:pPr marL="114300" indent="0" fontAlgn="base">
              <a:buNone/>
            </a:pPr>
            <a:r>
              <a:rPr lang="en-US" dirty="0">
                <a:effectLst/>
              </a:rPr>
              <a:t>Ignoring X → W, (X)</a:t>
            </a:r>
            <a:r>
              <a:rPr lang="en-US" baseline="30000" dirty="0">
                <a:effectLst/>
              </a:rPr>
              <a:t>+</a:t>
            </a:r>
            <a:r>
              <a:rPr lang="en-US" dirty="0">
                <a:effectLst/>
              </a:rPr>
              <a:t> = { X }</a:t>
            </a:r>
          </a:p>
          <a:p>
            <a:pPr marL="114300" indent="0">
              <a:buNone/>
            </a:pPr>
            <a:r>
              <a:rPr lang="en-US" b="0" i="0" dirty="0">
                <a:solidFill>
                  <a:srgbClr val="303030"/>
                </a:solidFill>
                <a:effectLst/>
                <a:latin typeface="Arimo"/>
              </a:rPr>
              <a:t> </a:t>
            </a:r>
            <a:br>
              <a:rPr lang="en-US" b="0" i="0" u="sng" dirty="0">
                <a:solidFill>
                  <a:srgbClr val="910000"/>
                </a:solidFill>
                <a:effectLst/>
                <a:latin typeface="Arimo"/>
                <a:hlinkClick r:id="rId2"/>
              </a:rPr>
            </a:br>
            <a:endParaRPr lang="en-IN" dirty="0"/>
          </a:p>
        </p:txBody>
      </p:sp>
      <p:sp>
        <p:nvSpPr>
          <p:cNvPr id="4" name="Slide Number Placeholder 3">
            <a:extLst>
              <a:ext uri="{FF2B5EF4-FFF2-40B4-BE49-F238E27FC236}">
                <a16:creationId xmlns:a16="http://schemas.microsoft.com/office/drawing/2014/main" id="{47EBFE78-3546-1DC2-4845-AD7B878A35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56</a:t>
            </a:fld>
            <a:endParaRPr lang="en-US"/>
          </a:p>
        </p:txBody>
      </p:sp>
    </p:spTree>
    <p:extLst>
      <p:ext uri="{BB962C8B-B14F-4D97-AF65-F5344CB8AC3E}">
        <p14:creationId xmlns:p14="http://schemas.microsoft.com/office/powerpoint/2010/main" val="40044594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C0DD55-DE9B-8A01-1C05-21908E51F78C}"/>
              </a:ext>
            </a:extLst>
          </p:cNvPr>
          <p:cNvSpPr>
            <a:spLocks noGrp="1"/>
          </p:cNvSpPr>
          <p:nvPr>
            <p:ph type="body" idx="1"/>
          </p:nvPr>
        </p:nvSpPr>
        <p:spPr>
          <a:xfrm>
            <a:off x="102333" y="115577"/>
            <a:ext cx="11360800" cy="4555200"/>
          </a:xfrm>
        </p:spPr>
        <p:txBody>
          <a:bodyPr>
            <a:normAutofit fontScale="62500" lnSpcReduction="20000"/>
          </a:bodyPr>
          <a:lstStyle/>
          <a:p>
            <a:pPr marL="114300" indent="0" algn="l" fontAlgn="base">
              <a:buNone/>
            </a:pPr>
            <a:r>
              <a:rPr lang="en-US" b="0" i="0" dirty="0">
                <a:solidFill>
                  <a:srgbClr val="303030"/>
                </a:solidFill>
                <a:effectLst/>
                <a:latin typeface="Arimo"/>
              </a:rPr>
              <a:t>Now,</a:t>
            </a:r>
          </a:p>
          <a:p>
            <a:pPr marL="114300" indent="0" algn="l" fontAlgn="base">
              <a:buNone/>
            </a:pPr>
            <a:r>
              <a:rPr lang="en-US" b="0" i="0" dirty="0">
                <a:solidFill>
                  <a:srgbClr val="303030"/>
                </a:solidFill>
                <a:effectLst/>
                <a:latin typeface="Arimo"/>
              </a:rPr>
              <a:t>Clearly, the two results are different.</a:t>
            </a:r>
          </a:p>
          <a:p>
            <a:pPr marL="114300" indent="0" algn="l" fontAlgn="base">
              <a:buNone/>
            </a:pPr>
            <a:r>
              <a:rPr lang="en-US" b="0" i="0" dirty="0">
                <a:solidFill>
                  <a:srgbClr val="303030"/>
                </a:solidFill>
                <a:effectLst/>
                <a:latin typeface="Arimo"/>
              </a:rPr>
              <a:t>Thus, we conclude that X → W is essential and can not be eliminated.</a:t>
            </a:r>
          </a:p>
          <a:p>
            <a:pPr marL="114300" indent="0" algn="l" fontAlgn="base">
              <a:buNone/>
            </a:pPr>
            <a:r>
              <a:rPr lang="en-US" b="0" i="0" dirty="0">
                <a:solidFill>
                  <a:srgbClr val="303030"/>
                </a:solidFill>
                <a:effectLst/>
                <a:latin typeface="Arimo"/>
              </a:rPr>
              <a:t> </a:t>
            </a:r>
          </a:p>
          <a:p>
            <a:pPr marL="114300" indent="0" algn="l" fontAlgn="base">
              <a:buNone/>
            </a:pPr>
            <a:r>
              <a:rPr lang="en-US" b="1" i="0" u="sng" dirty="0">
                <a:solidFill>
                  <a:srgbClr val="303030"/>
                </a:solidFill>
                <a:effectLst/>
                <a:latin typeface="Roboto Condensed" panose="02000000000000000000" pitchFamily="2" charset="0"/>
              </a:rPr>
              <a:t>For WZ → X:</a:t>
            </a:r>
            <a:endParaRPr lang="en-US" b="1" i="0" dirty="0">
              <a:solidFill>
                <a:srgbClr val="303030"/>
              </a:solidFill>
              <a:effectLst/>
              <a:latin typeface="Roboto Condensed" panose="02000000000000000000" pitchFamily="2" charset="0"/>
            </a:endParaRPr>
          </a:p>
          <a:p>
            <a:pPr marL="114300" indent="0" algn="l" fontAlgn="base">
              <a:buNone/>
            </a:pPr>
            <a:r>
              <a:rPr lang="en-US" b="0" i="0" dirty="0">
                <a:solidFill>
                  <a:srgbClr val="303030"/>
                </a:solidFill>
                <a:effectLst/>
                <a:latin typeface="Arimo"/>
              </a:rPr>
              <a:t> </a:t>
            </a:r>
          </a:p>
          <a:p>
            <a:pPr marL="114300" indent="0" algn="l" fontAlgn="base">
              <a:buNone/>
            </a:pPr>
            <a:r>
              <a:rPr lang="en-US" b="0" i="0" dirty="0">
                <a:solidFill>
                  <a:srgbClr val="303030"/>
                </a:solidFill>
                <a:effectLst/>
                <a:latin typeface="Arimo"/>
              </a:rPr>
              <a:t>Considering WZ → X, (WZ)</a:t>
            </a:r>
            <a:r>
              <a:rPr lang="en-US" b="0" i="0" baseline="30000" dirty="0">
                <a:solidFill>
                  <a:srgbClr val="303030"/>
                </a:solidFill>
                <a:effectLst/>
                <a:latin typeface="Arimo"/>
              </a:rPr>
              <a:t>+</a:t>
            </a:r>
            <a:r>
              <a:rPr lang="en-US" b="0" i="0" dirty="0">
                <a:solidFill>
                  <a:srgbClr val="303030"/>
                </a:solidFill>
                <a:effectLst/>
                <a:latin typeface="Arimo"/>
              </a:rPr>
              <a:t> = { W , X , Y , Z }</a:t>
            </a:r>
          </a:p>
          <a:p>
            <a:pPr marL="114300" indent="0" algn="l" fontAlgn="base">
              <a:buNone/>
            </a:pPr>
            <a:r>
              <a:rPr lang="en-US" b="0" i="0" dirty="0">
                <a:solidFill>
                  <a:srgbClr val="303030"/>
                </a:solidFill>
                <a:effectLst/>
                <a:latin typeface="Arimo"/>
              </a:rPr>
              <a:t>Ignoring WZ → X, (WZ)</a:t>
            </a:r>
            <a:r>
              <a:rPr lang="en-US" b="0" i="0" baseline="30000" dirty="0">
                <a:solidFill>
                  <a:srgbClr val="303030"/>
                </a:solidFill>
                <a:effectLst/>
                <a:latin typeface="Arimo"/>
              </a:rPr>
              <a:t>+</a:t>
            </a:r>
            <a:r>
              <a:rPr lang="en-US" b="0" i="0" dirty="0">
                <a:solidFill>
                  <a:srgbClr val="303030"/>
                </a:solidFill>
                <a:effectLst/>
                <a:latin typeface="Arimo"/>
              </a:rPr>
              <a:t> = { W , X , Y , Z }</a:t>
            </a:r>
          </a:p>
          <a:p>
            <a:pPr marL="114300" indent="0" algn="l" fontAlgn="base">
              <a:buNone/>
            </a:pPr>
            <a:r>
              <a:rPr lang="en-US" b="0" i="0" dirty="0">
                <a:solidFill>
                  <a:srgbClr val="303030"/>
                </a:solidFill>
                <a:effectLst/>
                <a:latin typeface="Arimo"/>
              </a:rPr>
              <a:t> </a:t>
            </a:r>
          </a:p>
          <a:p>
            <a:pPr marL="114300" indent="0" algn="l" fontAlgn="base">
              <a:buNone/>
            </a:pPr>
            <a:r>
              <a:rPr lang="en-US" b="0" i="0" dirty="0">
                <a:solidFill>
                  <a:srgbClr val="303030"/>
                </a:solidFill>
                <a:effectLst/>
                <a:latin typeface="Arimo"/>
              </a:rPr>
              <a:t>Now,</a:t>
            </a:r>
          </a:p>
          <a:p>
            <a:pPr marL="114300" indent="0" algn="l" fontAlgn="base">
              <a:buNone/>
            </a:pPr>
            <a:r>
              <a:rPr lang="en-US" b="0" i="0" dirty="0">
                <a:solidFill>
                  <a:srgbClr val="303030"/>
                </a:solidFill>
                <a:effectLst/>
                <a:latin typeface="Arimo"/>
              </a:rPr>
              <a:t>Clearly, the two results are same.</a:t>
            </a:r>
          </a:p>
          <a:p>
            <a:pPr marL="114300" indent="0" algn="l" fontAlgn="base">
              <a:buNone/>
            </a:pPr>
            <a:r>
              <a:rPr lang="en-US" b="0" i="0" dirty="0">
                <a:solidFill>
                  <a:srgbClr val="303030"/>
                </a:solidFill>
                <a:effectLst/>
                <a:latin typeface="Arimo"/>
              </a:rPr>
              <a:t>Thus, we conclude that WZ → X is non-essential and can be eliminated.</a:t>
            </a:r>
          </a:p>
          <a:p>
            <a:pPr marL="114300" indent="0" algn="l" fontAlgn="base">
              <a:buNone/>
            </a:pPr>
            <a:r>
              <a:rPr lang="en-US" b="0" i="0" dirty="0">
                <a:solidFill>
                  <a:srgbClr val="303030"/>
                </a:solidFill>
                <a:effectLst/>
                <a:latin typeface="Arimo"/>
              </a:rPr>
              <a:t> </a:t>
            </a:r>
          </a:p>
          <a:p>
            <a:pPr marL="114300" indent="0" algn="l" fontAlgn="base">
              <a:buNone/>
            </a:pPr>
            <a:r>
              <a:rPr lang="en-US" b="0" i="0" dirty="0">
                <a:solidFill>
                  <a:srgbClr val="303030"/>
                </a:solidFill>
                <a:effectLst/>
                <a:latin typeface="Arimo"/>
              </a:rPr>
              <a:t>Eliminating WZ → X, our set of functional dependencies reduces to-</a:t>
            </a:r>
          </a:p>
          <a:p>
            <a:pPr marL="114300" indent="0" algn="ctr" fontAlgn="base">
              <a:buNone/>
            </a:pPr>
            <a:r>
              <a:rPr lang="en-US" b="0" i="0" dirty="0">
                <a:solidFill>
                  <a:srgbClr val="303030"/>
                </a:solidFill>
                <a:effectLst/>
                <a:latin typeface="Arimo"/>
              </a:rPr>
              <a:t>X → W</a:t>
            </a:r>
          </a:p>
          <a:p>
            <a:pPr marL="114300" indent="0" algn="ctr" fontAlgn="base">
              <a:buNone/>
            </a:pPr>
            <a:r>
              <a:rPr lang="en-US" b="0" i="0" dirty="0">
                <a:solidFill>
                  <a:srgbClr val="303030"/>
                </a:solidFill>
                <a:effectLst/>
                <a:latin typeface="Arimo"/>
              </a:rPr>
              <a:t>WZ → Y</a:t>
            </a:r>
          </a:p>
          <a:p>
            <a:pPr marL="114300" indent="0" algn="ctr" fontAlgn="base">
              <a:buNone/>
            </a:pPr>
            <a:r>
              <a:rPr lang="en-US" b="0" i="0" dirty="0">
                <a:solidFill>
                  <a:srgbClr val="303030"/>
                </a:solidFill>
                <a:effectLst/>
                <a:latin typeface="Arimo"/>
              </a:rPr>
              <a:t>Y → W</a:t>
            </a:r>
          </a:p>
          <a:p>
            <a:pPr marL="114300" indent="0" algn="ctr" fontAlgn="base">
              <a:buNone/>
            </a:pPr>
            <a:r>
              <a:rPr lang="en-US" b="0" i="0" dirty="0">
                <a:solidFill>
                  <a:srgbClr val="303030"/>
                </a:solidFill>
                <a:effectLst/>
                <a:latin typeface="Arimo"/>
              </a:rPr>
              <a:t>Y → X</a:t>
            </a:r>
          </a:p>
          <a:p>
            <a:pPr marL="114300" indent="0" algn="ctr" fontAlgn="base">
              <a:buNone/>
            </a:pPr>
            <a:r>
              <a:rPr lang="en-US" b="0" i="0" dirty="0">
                <a:solidFill>
                  <a:srgbClr val="303030"/>
                </a:solidFill>
                <a:effectLst/>
                <a:latin typeface="Arimo"/>
              </a:rPr>
              <a:t>Y → Z</a:t>
            </a:r>
          </a:p>
          <a:p>
            <a:pPr marL="114300" indent="0" algn="l" fontAlgn="base">
              <a:buNone/>
            </a:pPr>
            <a:r>
              <a:rPr lang="en-US" b="0" i="0" dirty="0">
                <a:solidFill>
                  <a:srgbClr val="303030"/>
                </a:solidFill>
                <a:effectLst/>
                <a:latin typeface="Arimo"/>
              </a:rPr>
              <a:t>Now, we will consider this reduced set in further checks.</a:t>
            </a:r>
          </a:p>
          <a:p>
            <a:pPr marL="114300" indent="0" algn="l" fontAlgn="base">
              <a:buNone/>
            </a:pPr>
            <a:r>
              <a:rPr lang="en-US" b="0" i="0" dirty="0">
                <a:solidFill>
                  <a:srgbClr val="303030"/>
                </a:solidFill>
                <a:effectLst/>
                <a:latin typeface="Arimo"/>
              </a:rPr>
              <a:t> </a:t>
            </a:r>
          </a:p>
          <a:p>
            <a:pPr marL="114300" indent="0">
              <a:buNone/>
            </a:pPr>
            <a:endParaRPr lang="en-IN" dirty="0"/>
          </a:p>
        </p:txBody>
      </p:sp>
      <p:sp>
        <p:nvSpPr>
          <p:cNvPr id="4" name="Slide Number Placeholder 3">
            <a:extLst>
              <a:ext uri="{FF2B5EF4-FFF2-40B4-BE49-F238E27FC236}">
                <a16:creationId xmlns:a16="http://schemas.microsoft.com/office/drawing/2014/main" id="{E7189E71-4AD5-3C5B-9BC9-64156E765F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57</a:t>
            </a:fld>
            <a:endParaRPr lang="en-US"/>
          </a:p>
        </p:txBody>
      </p:sp>
    </p:spTree>
    <p:extLst>
      <p:ext uri="{BB962C8B-B14F-4D97-AF65-F5344CB8AC3E}">
        <p14:creationId xmlns:p14="http://schemas.microsoft.com/office/powerpoint/2010/main" val="18991269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AD4C6A0-0547-C060-BA28-F17B5F9CE24F}"/>
              </a:ext>
            </a:extLst>
          </p:cNvPr>
          <p:cNvSpPr>
            <a:spLocks noGrp="1"/>
          </p:cNvSpPr>
          <p:nvPr>
            <p:ph type="body" idx="1"/>
          </p:nvPr>
        </p:nvSpPr>
        <p:spPr>
          <a:xfrm>
            <a:off x="0" y="115577"/>
            <a:ext cx="11360800" cy="4555200"/>
          </a:xfrm>
        </p:spPr>
        <p:txBody>
          <a:bodyPr>
            <a:normAutofit fontScale="92500" lnSpcReduction="20000"/>
          </a:bodyPr>
          <a:lstStyle/>
          <a:p>
            <a:pPr marL="114300" indent="0" algn="l" fontAlgn="base">
              <a:buNone/>
            </a:pPr>
            <a:r>
              <a:rPr lang="en-IN" b="1" i="0" u="sng" dirty="0">
                <a:solidFill>
                  <a:srgbClr val="303030"/>
                </a:solidFill>
                <a:effectLst/>
                <a:latin typeface="Roboto Condensed" panose="02000000000000000000" pitchFamily="2" charset="0"/>
              </a:rPr>
              <a:t>For WZ → Y:</a:t>
            </a:r>
            <a:endParaRPr lang="en-IN" b="1" i="0" dirty="0">
              <a:solidFill>
                <a:srgbClr val="303030"/>
              </a:solidFill>
              <a:effectLst/>
              <a:latin typeface="Roboto Condensed" panose="02000000000000000000" pitchFamily="2" charset="0"/>
            </a:endParaRPr>
          </a:p>
          <a:p>
            <a:pPr marL="114300" indent="0" algn="l" fontAlgn="base">
              <a:buNone/>
            </a:pPr>
            <a:r>
              <a:rPr lang="en-IN" b="0" i="0" dirty="0">
                <a:solidFill>
                  <a:srgbClr val="303030"/>
                </a:solidFill>
                <a:effectLst/>
                <a:latin typeface="Arimo"/>
              </a:rPr>
              <a:t> </a:t>
            </a:r>
          </a:p>
          <a:p>
            <a:pPr marL="114300" indent="0" algn="l" fontAlgn="base">
              <a:buNone/>
            </a:pPr>
            <a:r>
              <a:rPr lang="en-IN" b="0" i="0" dirty="0">
                <a:solidFill>
                  <a:srgbClr val="303030"/>
                </a:solidFill>
                <a:effectLst/>
                <a:latin typeface="Arimo"/>
              </a:rPr>
              <a:t>Considering WZ → Y, (WZ)</a:t>
            </a:r>
            <a:r>
              <a:rPr lang="en-IN" b="0" i="0" baseline="30000" dirty="0">
                <a:solidFill>
                  <a:srgbClr val="303030"/>
                </a:solidFill>
                <a:effectLst/>
                <a:latin typeface="Arimo"/>
              </a:rPr>
              <a:t>+</a:t>
            </a:r>
            <a:r>
              <a:rPr lang="en-IN" b="0" i="0" dirty="0">
                <a:solidFill>
                  <a:srgbClr val="303030"/>
                </a:solidFill>
                <a:effectLst/>
                <a:latin typeface="Arimo"/>
              </a:rPr>
              <a:t> = { W , X , Y , Z }</a:t>
            </a:r>
          </a:p>
          <a:p>
            <a:pPr marL="114300" indent="0" algn="l" fontAlgn="base">
              <a:buNone/>
            </a:pPr>
            <a:r>
              <a:rPr lang="en-IN" b="0" i="0" dirty="0">
                <a:solidFill>
                  <a:srgbClr val="303030"/>
                </a:solidFill>
                <a:effectLst/>
                <a:latin typeface="Arimo"/>
              </a:rPr>
              <a:t>Ignoring WZ → Y, (WZ)</a:t>
            </a:r>
            <a:r>
              <a:rPr lang="en-IN" b="0" i="0" baseline="30000" dirty="0">
                <a:solidFill>
                  <a:srgbClr val="303030"/>
                </a:solidFill>
                <a:effectLst/>
                <a:latin typeface="Arimo"/>
              </a:rPr>
              <a:t>+</a:t>
            </a:r>
            <a:r>
              <a:rPr lang="en-IN" b="0" i="0" dirty="0">
                <a:solidFill>
                  <a:srgbClr val="303030"/>
                </a:solidFill>
                <a:effectLst/>
                <a:latin typeface="Arimo"/>
              </a:rPr>
              <a:t> = { W , Z }</a:t>
            </a:r>
          </a:p>
          <a:p>
            <a:pPr marL="114300" indent="0" algn="l" fontAlgn="base">
              <a:buNone/>
            </a:pPr>
            <a:r>
              <a:rPr lang="en-IN" b="0" i="0" dirty="0">
                <a:solidFill>
                  <a:srgbClr val="303030"/>
                </a:solidFill>
                <a:effectLst/>
                <a:latin typeface="Arimo"/>
              </a:rPr>
              <a:t> </a:t>
            </a:r>
          </a:p>
          <a:p>
            <a:pPr marL="114300" indent="0" algn="l" fontAlgn="base">
              <a:buNone/>
            </a:pPr>
            <a:r>
              <a:rPr lang="en-IN" b="0" i="0" dirty="0">
                <a:solidFill>
                  <a:srgbClr val="303030"/>
                </a:solidFill>
                <a:effectLst/>
                <a:latin typeface="Arimo"/>
              </a:rPr>
              <a:t>Now,</a:t>
            </a:r>
          </a:p>
          <a:p>
            <a:pPr marL="114300" indent="0" algn="l" fontAlgn="base">
              <a:buNone/>
            </a:pPr>
            <a:r>
              <a:rPr lang="en-IN" b="0" i="0" dirty="0">
                <a:solidFill>
                  <a:srgbClr val="303030"/>
                </a:solidFill>
                <a:effectLst/>
                <a:latin typeface="Arimo"/>
              </a:rPr>
              <a:t>Clearly, the two results are different.</a:t>
            </a:r>
          </a:p>
          <a:p>
            <a:pPr marL="114300" indent="0" algn="l" fontAlgn="base">
              <a:buNone/>
            </a:pPr>
            <a:r>
              <a:rPr lang="en-IN" b="0" i="0" dirty="0">
                <a:solidFill>
                  <a:srgbClr val="303030"/>
                </a:solidFill>
                <a:effectLst/>
                <a:latin typeface="Arimo"/>
              </a:rPr>
              <a:t>Thus, we conclude that WZ → Y is essential and can not be eliminated.</a:t>
            </a:r>
          </a:p>
          <a:p>
            <a:pPr marL="114300" indent="0" algn="l" fontAlgn="base">
              <a:buNone/>
            </a:pPr>
            <a:r>
              <a:rPr lang="en-IN" b="0" i="0" dirty="0">
                <a:solidFill>
                  <a:srgbClr val="303030"/>
                </a:solidFill>
                <a:effectLst/>
                <a:latin typeface="Arimo"/>
              </a:rPr>
              <a:t> </a:t>
            </a:r>
          </a:p>
          <a:p>
            <a:pPr marL="114300" indent="0" algn="l" fontAlgn="base">
              <a:buNone/>
            </a:pPr>
            <a:r>
              <a:rPr lang="en-IN" b="1" i="0" u="sng" dirty="0">
                <a:solidFill>
                  <a:srgbClr val="303030"/>
                </a:solidFill>
                <a:effectLst/>
                <a:latin typeface="Roboto Condensed" panose="02000000000000000000" pitchFamily="2" charset="0"/>
              </a:rPr>
              <a:t>For Y → W:</a:t>
            </a:r>
            <a:endParaRPr lang="en-IN" b="1" i="0" dirty="0">
              <a:solidFill>
                <a:srgbClr val="303030"/>
              </a:solidFill>
              <a:effectLst/>
              <a:latin typeface="Roboto Condensed" panose="02000000000000000000" pitchFamily="2" charset="0"/>
            </a:endParaRPr>
          </a:p>
          <a:p>
            <a:pPr marL="114300" indent="0" algn="l" fontAlgn="base">
              <a:buNone/>
            </a:pPr>
            <a:r>
              <a:rPr lang="en-IN" b="0" i="0" dirty="0">
                <a:solidFill>
                  <a:srgbClr val="303030"/>
                </a:solidFill>
                <a:effectLst/>
                <a:latin typeface="Arimo"/>
              </a:rPr>
              <a:t> </a:t>
            </a:r>
          </a:p>
          <a:p>
            <a:pPr marL="114300" indent="0" algn="l" fontAlgn="base">
              <a:buNone/>
            </a:pPr>
            <a:r>
              <a:rPr lang="en-IN" b="0" i="0" dirty="0">
                <a:solidFill>
                  <a:srgbClr val="303030"/>
                </a:solidFill>
                <a:effectLst/>
                <a:latin typeface="Arimo"/>
              </a:rPr>
              <a:t>Considering Y → W, (Y)</a:t>
            </a:r>
            <a:r>
              <a:rPr lang="en-IN" b="0" i="0" baseline="30000" dirty="0">
                <a:solidFill>
                  <a:srgbClr val="303030"/>
                </a:solidFill>
                <a:effectLst/>
                <a:latin typeface="Arimo"/>
              </a:rPr>
              <a:t>+</a:t>
            </a:r>
            <a:r>
              <a:rPr lang="en-IN" b="0" i="0" dirty="0">
                <a:solidFill>
                  <a:srgbClr val="303030"/>
                </a:solidFill>
                <a:effectLst/>
                <a:latin typeface="Arimo"/>
              </a:rPr>
              <a:t> = { W , X , Y , Z }</a:t>
            </a:r>
          </a:p>
          <a:p>
            <a:pPr marL="114300" indent="0" algn="l" fontAlgn="base">
              <a:buNone/>
            </a:pPr>
            <a:r>
              <a:rPr lang="en-IN" b="0" i="0" dirty="0">
                <a:solidFill>
                  <a:srgbClr val="303030"/>
                </a:solidFill>
                <a:effectLst/>
                <a:latin typeface="Arimo"/>
              </a:rPr>
              <a:t>Ignoring Y → W, (Y)</a:t>
            </a:r>
            <a:r>
              <a:rPr lang="en-IN" b="0" i="0" baseline="30000" dirty="0">
                <a:solidFill>
                  <a:srgbClr val="303030"/>
                </a:solidFill>
                <a:effectLst/>
                <a:latin typeface="Arimo"/>
              </a:rPr>
              <a:t>+</a:t>
            </a:r>
            <a:r>
              <a:rPr lang="en-IN" b="0" i="0" dirty="0">
                <a:solidFill>
                  <a:srgbClr val="303030"/>
                </a:solidFill>
                <a:effectLst/>
                <a:latin typeface="Arimo"/>
              </a:rPr>
              <a:t> = { W , X , Y , Z }</a:t>
            </a:r>
          </a:p>
          <a:p>
            <a:pPr marL="114300" indent="0" algn="l" fontAlgn="base">
              <a:buNone/>
            </a:pPr>
            <a:r>
              <a:rPr lang="en-IN" b="0" i="0" dirty="0">
                <a:solidFill>
                  <a:srgbClr val="303030"/>
                </a:solidFill>
                <a:effectLst/>
                <a:latin typeface="Arimo"/>
              </a:rPr>
              <a:t> </a:t>
            </a:r>
          </a:p>
          <a:p>
            <a:pPr marL="114300" indent="0">
              <a:buNone/>
            </a:pPr>
            <a:endParaRPr lang="en-IN" dirty="0"/>
          </a:p>
        </p:txBody>
      </p:sp>
      <p:sp>
        <p:nvSpPr>
          <p:cNvPr id="4" name="Slide Number Placeholder 3">
            <a:extLst>
              <a:ext uri="{FF2B5EF4-FFF2-40B4-BE49-F238E27FC236}">
                <a16:creationId xmlns:a16="http://schemas.microsoft.com/office/drawing/2014/main" id="{E9786B9B-344B-8737-E530-CFD7E83DC7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58</a:t>
            </a:fld>
            <a:endParaRPr lang="en-US"/>
          </a:p>
        </p:txBody>
      </p:sp>
    </p:spTree>
    <p:extLst>
      <p:ext uri="{BB962C8B-B14F-4D97-AF65-F5344CB8AC3E}">
        <p14:creationId xmlns:p14="http://schemas.microsoft.com/office/powerpoint/2010/main" val="3143519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4DB5E-3CBC-3151-3EEF-438DE521E7E6}"/>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636F7E2A-4FB8-C665-EBB2-9811D34E46FF}"/>
              </a:ext>
            </a:extLst>
          </p:cNvPr>
          <p:cNvSpPr>
            <a:spLocks noGrp="1"/>
          </p:cNvSpPr>
          <p:nvPr>
            <p:ph type="body" idx="1"/>
          </p:nvPr>
        </p:nvSpPr>
        <p:spPr>
          <a:xfrm>
            <a:off x="415600" y="593367"/>
            <a:ext cx="11360800" cy="5498466"/>
          </a:xfrm>
        </p:spPr>
        <p:txBody>
          <a:bodyPr>
            <a:normAutofit fontScale="92500" lnSpcReduction="10000"/>
          </a:bodyPr>
          <a:lstStyle/>
          <a:p>
            <a:pPr marL="114300" indent="0" algn="l" fontAlgn="base">
              <a:buNone/>
            </a:pPr>
            <a:r>
              <a:rPr lang="en-IN" b="0" i="0" dirty="0">
                <a:solidFill>
                  <a:srgbClr val="303030"/>
                </a:solidFill>
                <a:effectLst/>
                <a:latin typeface="Arimo"/>
              </a:rPr>
              <a:t>Now,</a:t>
            </a:r>
          </a:p>
          <a:p>
            <a:pPr marL="114300" indent="0" algn="l" fontAlgn="base">
              <a:buNone/>
            </a:pPr>
            <a:r>
              <a:rPr lang="en-IN" b="0" i="0" dirty="0">
                <a:solidFill>
                  <a:srgbClr val="303030"/>
                </a:solidFill>
                <a:effectLst/>
                <a:latin typeface="Arimo"/>
              </a:rPr>
              <a:t>Clearly, the two results are same.</a:t>
            </a:r>
          </a:p>
          <a:p>
            <a:pPr marL="114300" indent="0" algn="l" fontAlgn="base">
              <a:buNone/>
            </a:pPr>
            <a:r>
              <a:rPr lang="en-IN" b="0" i="0" dirty="0">
                <a:solidFill>
                  <a:srgbClr val="303030"/>
                </a:solidFill>
                <a:effectLst/>
                <a:latin typeface="Arimo"/>
              </a:rPr>
              <a:t>Thus, we conclude that Y → W is non-essential and can be eliminated.</a:t>
            </a:r>
          </a:p>
          <a:p>
            <a:pPr marL="114300" indent="0" algn="l" fontAlgn="base">
              <a:buNone/>
            </a:pPr>
            <a:r>
              <a:rPr lang="en-IN" b="0" i="0" dirty="0">
                <a:solidFill>
                  <a:srgbClr val="303030"/>
                </a:solidFill>
                <a:effectLst/>
                <a:latin typeface="Arimo"/>
              </a:rPr>
              <a:t> </a:t>
            </a:r>
          </a:p>
          <a:p>
            <a:pPr marL="114300" indent="0" algn="l" fontAlgn="base">
              <a:buNone/>
            </a:pPr>
            <a:r>
              <a:rPr lang="en-IN" b="0" i="0" dirty="0">
                <a:solidFill>
                  <a:srgbClr val="303030"/>
                </a:solidFill>
                <a:effectLst/>
                <a:latin typeface="Arimo"/>
              </a:rPr>
              <a:t>Eliminating Y → W, our set of functional dependencies reduces to-</a:t>
            </a:r>
          </a:p>
          <a:p>
            <a:pPr marL="114300" indent="0" algn="ctr" fontAlgn="base">
              <a:buNone/>
            </a:pPr>
            <a:r>
              <a:rPr lang="en-IN" b="0" i="0" dirty="0">
                <a:solidFill>
                  <a:srgbClr val="303030"/>
                </a:solidFill>
                <a:effectLst/>
                <a:latin typeface="Arimo"/>
              </a:rPr>
              <a:t>X → W</a:t>
            </a:r>
          </a:p>
          <a:p>
            <a:pPr marL="114300" indent="0" algn="ctr" fontAlgn="base">
              <a:buNone/>
            </a:pPr>
            <a:r>
              <a:rPr lang="en-IN" b="0" i="0" dirty="0">
                <a:solidFill>
                  <a:srgbClr val="303030"/>
                </a:solidFill>
                <a:effectLst/>
                <a:latin typeface="Arimo"/>
              </a:rPr>
              <a:t>WZ → Y</a:t>
            </a:r>
          </a:p>
          <a:p>
            <a:pPr marL="114300" indent="0" algn="ctr" fontAlgn="base">
              <a:buNone/>
            </a:pPr>
            <a:r>
              <a:rPr lang="en-IN" b="0" i="0" dirty="0">
                <a:solidFill>
                  <a:srgbClr val="303030"/>
                </a:solidFill>
                <a:effectLst/>
                <a:latin typeface="Arimo"/>
              </a:rPr>
              <a:t>Y → X</a:t>
            </a:r>
          </a:p>
          <a:p>
            <a:pPr marL="114300" indent="0" algn="ctr" fontAlgn="base">
              <a:buNone/>
            </a:pPr>
            <a:r>
              <a:rPr lang="en-IN" b="0" i="0" dirty="0">
                <a:solidFill>
                  <a:srgbClr val="303030"/>
                </a:solidFill>
                <a:effectLst/>
                <a:latin typeface="Arimo"/>
              </a:rPr>
              <a:t>Y → Z</a:t>
            </a:r>
          </a:p>
          <a:p>
            <a:pPr marL="114300" indent="0" algn="l" fontAlgn="base">
              <a:buNone/>
            </a:pPr>
            <a:r>
              <a:rPr lang="en-IN" b="0" i="0" dirty="0">
                <a:solidFill>
                  <a:srgbClr val="303030"/>
                </a:solidFill>
                <a:effectLst/>
                <a:latin typeface="Arimo"/>
              </a:rPr>
              <a:t> </a:t>
            </a:r>
          </a:p>
          <a:p>
            <a:pPr marL="114300" indent="0" algn="l" fontAlgn="base">
              <a:buNone/>
            </a:pPr>
            <a:r>
              <a:rPr lang="en-IN" b="1" i="0" u="sng" dirty="0">
                <a:solidFill>
                  <a:srgbClr val="303030"/>
                </a:solidFill>
                <a:effectLst/>
                <a:latin typeface="Roboto Condensed" panose="02000000000000000000" pitchFamily="2" charset="0"/>
              </a:rPr>
              <a:t>For Y → X:</a:t>
            </a:r>
            <a:endParaRPr lang="en-IN" b="1" i="0" dirty="0">
              <a:solidFill>
                <a:srgbClr val="303030"/>
              </a:solidFill>
              <a:effectLst/>
              <a:latin typeface="Roboto Condensed" panose="02000000000000000000" pitchFamily="2" charset="0"/>
            </a:endParaRPr>
          </a:p>
          <a:p>
            <a:pPr marL="114300" indent="0" algn="l" fontAlgn="base">
              <a:buNone/>
            </a:pPr>
            <a:r>
              <a:rPr lang="en-IN" b="0" i="0" dirty="0">
                <a:solidFill>
                  <a:srgbClr val="303030"/>
                </a:solidFill>
                <a:effectLst/>
                <a:latin typeface="Arimo"/>
              </a:rPr>
              <a:t> </a:t>
            </a:r>
          </a:p>
          <a:p>
            <a:pPr marL="114300" indent="0" algn="l" fontAlgn="base">
              <a:buNone/>
            </a:pPr>
            <a:endParaRPr lang="en-IN" b="0" i="0" dirty="0">
              <a:solidFill>
                <a:srgbClr val="303030"/>
              </a:solidFill>
              <a:effectLst/>
              <a:latin typeface="Arimo"/>
            </a:endParaRPr>
          </a:p>
          <a:p>
            <a:pPr marL="114300" indent="0" algn="l" fontAlgn="base">
              <a:buNone/>
            </a:pPr>
            <a:r>
              <a:rPr lang="en-IN" b="0" i="0" dirty="0">
                <a:solidFill>
                  <a:srgbClr val="303030"/>
                </a:solidFill>
                <a:effectLst/>
                <a:latin typeface="Arimo"/>
              </a:rPr>
              <a:t>Considering Y → X, (Y)</a:t>
            </a:r>
            <a:r>
              <a:rPr lang="en-IN" b="0" i="0" baseline="30000" dirty="0">
                <a:solidFill>
                  <a:srgbClr val="303030"/>
                </a:solidFill>
                <a:effectLst/>
                <a:latin typeface="Arimo"/>
              </a:rPr>
              <a:t>+</a:t>
            </a:r>
            <a:r>
              <a:rPr lang="en-IN" b="0" i="0" dirty="0">
                <a:solidFill>
                  <a:srgbClr val="303030"/>
                </a:solidFill>
                <a:effectLst/>
                <a:latin typeface="Arimo"/>
              </a:rPr>
              <a:t> = { W , X , Y , Z }</a:t>
            </a:r>
          </a:p>
          <a:p>
            <a:pPr marL="114300" indent="0" algn="l" fontAlgn="base">
              <a:buNone/>
            </a:pPr>
            <a:r>
              <a:rPr lang="en-IN" b="0" i="0" dirty="0">
                <a:solidFill>
                  <a:srgbClr val="303030"/>
                </a:solidFill>
                <a:effectLst/>
                <a:latin typeface="Arimo"/>
              </a:rPr>
              <a:t>Ignoring Y → X, (Y)</a:t>
            </a:r>
            <a:r>
              <a:rPr lang="en-IN" b="0" i="0" baseline="30000" dirty="0">
                <a:solidFill>
                  <a:srgbClr val="303030"/>
                </a:solidFill>
                <a:effectLst/>
                <a:latin typeface="Arimo"/>
              </a:rPr>
              <a:t>+</a:t>
            </a:r>
            <a:r>
              <a:rPr lang="en-IN" b="0" i="0" dirty="0">
                <a:solidFill>
                  <a:srgbClr val="303030"/>
                </a:solidFill>
                <a:effectLst/>
                <a:latin typeface="Arimo"/>
              </a:rPr>
              <a:t> = { Y , Z }</a:t>
            </a:r>
          </a:p>
          <a:p>
            <a:pPr marL="114300" indent="0">
              <a:buNone/>
            </a:pPr>
            <a:endParaRPr lang="en-IN" dirty="0"/>
          </a:p>
        </p:txBody>
      </p:sp>
      <p:sp>
        <p:nvSpPr>
          <p:cNvPr id="4" name="Slide Number Placeholder 3">
            <a:extLst>
              <a:ext uri="{FF2B5EF4-FFF2-40B4-BE49-F238E27FC236}">
                <a16:creationId xmlns:a16="http://schemas.microsoft.com/office/drawing/2014/main" id="{BE159D5B-52EE-2663-7FFE-30D8DFFF0F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59</a:t>
            </a:fld>
            <a:endParaRPr lang="en-US"/>
          </a:p>
        </p:txBody>
      </p:sp>
    </p:spTree>
    <p:extLst>
      <p:ext uri="{BB962C8B-B14F-4D97-AF65-F5344CB8AC3E}">
        <p14:creationId xmlns:p14="http://schemas.microsoft.com/office/powerpoint/2010/main" val="3118005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6"/>
          <p:cNvSpPr txBox="1">
            <a:spLocks noGrp="1"/>
          </p:cNvSpPr>
          <p:nvPr>
            <p:ph type="body" idx="1"/>
          </p:nvPr>
        </p:nvSpPr>
        <p:spPr>
          <a:xfrm>
            <a:off x="207034" y="1043796"/>
            <a:ext cx="10515600" cy="4261449"/>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US" sz="1700"/>
              <a:t>We allow comparisons using </a:t>
            </a:r>
            <a:endParaRPr/>
          </a:p>
          <a:p>
            <a:pPr marL="457200" lvl="0" indent="-342900" algn="l" rtl="0">
              <a:lnSpc>
                <a:spcPct val="90000"/>
              </a:lnSpc>
              <a:spcBef>
                <a:spcPts val="1000"/>
              </a:spcBef>
              <a:spcAft>
                <a:spcPts val="0"/>
              </a:spcAft>
              <a:buSzPts val="1800"/>
              <a:buNone/>
            </a:pPr>
            <a:r>
              <a:rPr lang="en-US" sz="1700"/>
              <a:t>                     =, ≠, &gt;, ≥. &lt;. ≤</a:t>
            </a:r>
            <a:endParaRPr/>
          </a:p>
          <a:p>
            <a:pPr marL="457200" lvl="0" indent="-342900" algn="l" rtl="0">
              <a:lnSpc>
                <a:spcPct val="90000"/>
              </a:lnSpc>
              <a:spcBef>
                <a:spcPts val="1000"/>
              </a:spcBef>
              <a:spcAft>
                <a:spcPts val="0"/>
              </a:spcAft>
              <a:buSzPts val="1800"/>
              <a:buNone/>
            </a:pPr>
            <a:r>
              <a:rPr lang="en-US" sz="1700"/>
              <a:t>       in the selection predicate. </a:t>
            </a:r>
            <a:endParaRPr/>
          </a:p>
          <a:p>
            <a:pPr marL="457200" lvl="0" indent="-342900" algn="l" rtl="0">
              <a:lnSpc>
                <a:spcPct val="90000"/>
              </a:lnSpc>
              <a:spcBef>
                <a:spcPts val="1000"/>
              </a:spcBef>
              <a:spcAft>
                <a:spcPts val="0"/>
              </a:spcAft>
              <a:buSzPts val="1800"/>
              <a:buChar char="•"/>
            </a:pPr>
            <a:r>
              <a:rPr lang="en-US" sz="1700"/>
              <a:t>We can combine several predicates into a larger predicate by using the connectives:</a:t>
            </a:r>
            <a:endParaRPr/>
          </a:p>
          <a:p>
            <a:pPr marL="457200" lvl="0" indent="-342900" algn="l" rtl="0">
              <a:lnSpc>
                <a:spcPct val="90000"/>
              </a:lnSpc>
              <a:spcBef>
                <a:spcPts val="1000"/>
              </a:spcBef>
              <a:spcAft>
                <a:spcPts val="0"/>
              </a:spcAft>
              <a:buSzPts val="1800"/>
              <a:buNone/>
            </a:pPr>
            <a:r>
              <a:rPr lang="en-US" sz="1700"/>
              <a:t>                   ∧ (</a:t>
            </a:r>
            <a:r>
              <a:rPr lang="en-US" sz="1700" b="1"/>
              <a:t>and</a:t>
            </a:r>
            <a:r>
              <a:rPr lang="en-US" sz="1700"/>
              <a:t>), ∨ (</a:t>
            </a:r>
            <a:r>
              <a:rPr lang="en-US" sz="1700" b="1"/>
              <a:t>or</a:t>
            </a:r>
            <a:r>
              <a:rPr lang="en-US" sz="1700"/>
              <a:t>), ¬ (</a:t>
            </a:r>
            <a:r>
              <a:rPr lang="en-US" sz="1700" b="1"/>
              <a:t>not</a:t>
            </a:r>
            <a:r>
              <a:rPr lang="en-US" sz="1700"/>
              <a:t>)</a:t>
            </a:r>
            <a:endParaRPr/>
          </a:p>
          <a:p>
            <a:pPr marL="457200" lvl="0" indent="-342900" algn="l" rtl="0">
              <a:lnSpc>
                <a:spcPct val="90000"/>
              </a:lnSpc>
              <a:spcBef>
                <a:spcPts val="1000"/>
              </a:spcBef>
              <a:spcAft>
                <a:spcPts val="0"/>
              </a:spcAft>
              <a:buSzPts val="1800"/>
              <a:buChar char="•"/>
            </a:pPr>
            <a:r>
              <a:rPr lang="en-US" sz="1700"/>
              <a:t>Example: Find the instructors in Physics with a salary greater $90,000, we write:</a:t>
            </a:r>
            <a:endParaRPr/>
          </a:p>
          <a:p>
            <a:pPr marL="0" lvl="0" indent="0" algn="l" rtl="0">
              <a:lnSpc>
                <a:spcPct val="90000"/>
              </a:lnSpc>
              <a:spcBef>
                <a:spcPts val="1000"/>
              </a:spcBef>
              <a:spcAft>
                <a:spcPts val="0"/>
              </a:spcAft>
              <a:buSzPts val="1800"/>
              <a:buNone/>
            </a:pPr>
            <a:r>
              <a:rPr lang="en-US" sz="800"/>
              <a:t> </a:t>
            </a:r>
            <a:br>
              <a:rPr lang="en-US" sz="1700"/>
            </a:br>
            <a:r>
              <a:rPr lang="en-US" sz="1700"/>
              <a:t>          </a:t>
            </a:r>
            <a:r>
              <a:rPr lang="en-US" i="1"/>
              <a:t>σ</a:t>
            </a:r>
            <a:r>
              <a:rPr lang="en-US"/>
              <a:t> </a:t>
            </a:r>
            <a:r>
              <a:rPr lang="en-US" i="1" baseline="-25000"/>
              <a:t>dept_name=“Physics” </a:t>
            </a:r>
            <a:r>
              <a:rPr lang="en-US"/>
              <a:t>∧</a:t>
            </a:r>
            <a:r>
              <a:rPr lang="en-US" i="1" baseline="-25000"/>
              <a:t> salary </a:t>
            </a:r>
            <a:r>
              <a:rPr lang="en-US" sz="1700" i="1" baseline="-25000"/>
              <a:t>&gt;</a:t>
            </a:r>
            <a:r>
              <a:rPr lang="en-US" sz="1700" i="1"/>
              <a:t> </a:t>
            </a:r>
            <a:r>
              <a:rPr lang="en-US" sz="1700" i="1" baseline="-25000"/>
              <a:t>90,000</a:t>
            </a:r>
            <a:r>
              <a:rPr lang="en-US" sz="1700" i="1"/>
              <a:t> </a:t>
            </a:r>
            <a:r>
              <a:rPr lang="en-US" sz="1700"/>
              <a:t>(</a:t>
            </a:r>
            <a:r>
              <a:rPr lang="en-US" sz="1700" i="1"/>
              <a:t>instructor</a:t>
            </a:r>
            <a:r>
              <a:rPr lang="en-US" sz="1700"/>
              <a:t>)</a:t>
            </a:r>
            <a:endParaRPr/>
          </a:p>
          <a:p>
            <a:pPr marL="0" lvl="0" indent="0" algn="l" rtl="0">
              <a:lnSpc>
                <a:spcPct val="90000"/>
              </a:lnSpc>
              <a:spcBef>
                <a:spcPts val="1000"/>
              </a:spcBef>
              <a:spcAft>
                <a:spcPts val="0"/>
              </a:spcAft>
              <a:buSzPts val="1800"/>
              <a:buNone/>
            </a:pPr>
            <a:r>
              <a:rPr lang="en-US" sz="800" i="1"/>
              <a:t> </a:t>
            </a:r>
            <a:endParaRPr/>
          </a:p>
          <a:p>
            <a:pPr marL="457200" lvl="0" indent="-342900" algn="l" rtl="0">
              <a:lnSpc>
                <a:spcPct val="90000"/>
              </a:lnSpc>
              <a:spcBef>
                <a:spcPts val="1000"/>
              </a:spcBef>
              <a:spcAft>
                <a:spcPts val="0"/>
              </a:spcAft>
              <a:buSzPts val="1800"/>
              <a:buChar char="•"/>
            </a:pPr>
            <a:r>
              <a:rPr lang="en-US" sz="1700"/>
              <a:t>The select predicate may  include comparisons between two attributes. </a:t>
            </a:r>
            <a:endParaRPr/>
          </a:p>
          <a:p>
            <a:pPr marL="914400" lvl="1" indent="-342900" algn="l" rtl="0">
              <a:lnSpc>
                <a:spcPct val="90000"/>
              </a:lnSpc>
              <a:spcBef>
                <a:spcPts val="500"/>
              </a:spcBef>
              <a:spcAft>
                <a:spcPts val="0"/>
              </a:spcAft>
              <a:buSzPts val="1800"/>
              <a:buChar char="•"/>
            </a:pPr>
            <a:r>
              <a:rPr lang="en-US" sz="1700"/>
              <a:t>Example, find all departments whose name is the same as their building name:</a:t>
            </a:r>
            <a:endParaRPr/>
          </a:p>
          <a:p>
            <a:pPr marL="914400" lvl="1" indent="-342900" algn="l" rtl="0">
              <a:lnSpc>
                <a:spcPct val="90000"/>
              </a:lnSpc>
              <a:spcBef>
                <a:spcPts val="500"/>
              </a:spcBef>
              <a:spcAft>
                <a:spcPts val="0"/>
              </a:spcAft>
              <a:buSzPts val="1800"/>
              <a:buChar char="•"/>
            </a:pPr>
            <a:r>
              <a:rPr lang="en-US" sz="1700" i="1"/>
              <a:t> </a:t>
            </a:r>
            <a:r>
              <a:rPr lang="en-US" sz="1900" i="1"/>
              <a:t>σ</a:t>
            </a:r>
            <a:r>
              <a:rPr lang="en-US" sz="1900"/>
              <a:t> </a:t>
            </a:r>
            <a:r>
              <a:rPr lang="en-US" sz="1900" i="1" baseline="-25000"/>
              <a:t>dept_name=building</a:t>
            </a:r>
            <a:r>
              <a:rPr lang="en-US" sz="1900" i="1"/>
              <a:t> </a:t>
            </a:r>
            <a:r>
              <a:rPr lang="en-US" sz="1900" i="1" baseline="-25000"/>
              <a:t> </a:t>
            </a:r>
            <a:r>
              <a:rPr lang="en-US" sz="1700"/>
              <a:t>(</a:t>
            </a:r>
            <a:r>
              <a:rPr lang="en-US" sz="1700" i="1"/>
              <a:t>department</a:t>
            </a:r>
            <a:r>
              <a:rPr lang="en-US" sz="1700"/>
              <a:t>)</a:t>
            </a:r>
            <a:endParaRPr sz="1700"/>
          </a:p>
        </p:txBody>
      </p:sp>
      <p:sp>
        <p:nvSpPr>
          <p:cNvPr id="115" name="Google Shape;115;p6"/>
          <p:cNvSpPr/>
          <p:nvPr/>
        </p:nvSpPr>
        <p:spPr>
          <a:xfrm>
            <a:off x="0" y="17252"/>
            <a:ext cx="1100730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FF0000"/>
                </a:solidFill>
                <a:latin typeface="Balthazar"/>
                <a:ea typeface="Balthazar"/>
                <a:cs typeface="Balthazar"/>
                <a:sym typeface="Balthazar"/>
              </a:rPr>
              <a:t>SELECT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79FB79-8238-281E-90A3-C62A47202F97}"/>
              </a:ext>
            </a:extLst>
          </p:cNvPr>
          <p:cNvSpPr>
            <a:spLocks noGrp="1"/>
          </p:cNvSpPr>
          <p:nvPr>
            <p:ph type="body" idx="1"/>
          </p:nvPr>
        </p:nvSpPr>
        <p:spPr>
          <a:xfrm>
            <a:off x="275900" y="533399"/>
            <a:ext cx="11360800" cy="5511801"/>
          </a:xfrm>
        </p:spPr>
        <p:txBody>
          <a:bodyPr>
            <a:noAutofit/>
          </a:bodyPr>
          <a:lstStyle/>
          <a:p>
            <a:pPr marL="114300" indent="0" algn="l" fontAlgn="base">
              <a:buNone/>
            </a:pPr>
            <a:r>
              <a:rPr lang="en-US" sz="2000" b="0" i="0" dirty="0">
                <a:solidFill>
                  <a:srgbClr val="303030"/>
                </a:solidFill>
                <a:effectLst/>
                <a:latin typeface="Arimo"/>
              </a:rPr>
              <a:t>Now,</a:t>
            </a:r>
          </a:p>
          <a:p>
            <a:pPr marL="114300" indent="0" algn="l" fontAlgn="base">
              <a:buNone/>
            </a:pPr>
            <a:r>
              <a:rPr lang="en-US" sz="2000" b="0" i="0" dirty="0">
                <a:solidFill>
                  <a:srgbClr val="303030"/>
                </a:solidFill>
                <a:effectLst/>
                <a:latin typeface="Arimo"/>
              </a:rPr>
              <a:t>Clearly, the two results are different.</a:t>
            </a:r>
          </a:p>
          <a:p>
            <a:pPr marL="114300" indent="0" algn="l" fontAlgn="base">
              <a:buNone/>
            </a:pPr>
            <a:r>
              <a:rPr lang="en-US" sz="2000" b="0" i="0" dirty="0">
                <a:solidFill>
                  <a:srgbClr val="303030"/>
                </a:solidFill>
                <a:effectLst/>
                <a:latin typeface="Arimo"/>
              </a:rPr>
              <a:t>Thus, we conclude that Y → X is essential and can not be eliminated.</a:t>
            </a:r>
          </a:p>
          <a:p>
            <a:pPr marL="114300" indent="0" algn="l" fontAlgn="base">
              <a:buNone/>
            </a:pPr>
            <a:r>
              <a:rPr lang="en-US" sz="2000" b="0" i="0" dirty="0">
                <a:solidFill>
                  <a:srgbClr val="303030"/>
                </a:solidFill>
                <a:effectLst/>
                <a:latin typeface="Arimo"/>
              </a:rPr>
              <a:t> </a:t>
            </a:r>
          </a:p>
          <a:p>
            <a:pPr marL="114300" indent="0" algn="l" fontAlgn="base">
              <a:buNone/>
            </a:pPr>
            <a:r>
              <a:rPr lang="en-US" sz="2000" b="1" i="0" u="sng" dirty="0">
                <a:solidFill>
                  <a:srgbClr val="303030"/>
                </a:solidFill>
                <a:effectLst/>
                <a:latin typeface="Roboto Condensed" panose="02000000000000000000" pitchFamily="2" charset="0"/>
              </a:rPr>
              <a:t>For Y → Z:</a:t>
            </a:r>
            <a:endParaRPr lang="en-US" sz="2000" b="1" i="0" dirty="0">
              <a:solidFill>
                <a:srgbClr val="303030"/>
              </a:solidFill>
              <a:effectLst/>
              <a:latin typeface="Roboto Condensed" panose="02000000000000000000" pitchFamily="2" charset="0"/>
            </a:endParaRPr>
          </a:p>
          <a:p>
            <a:pPr marL="114300" indent="0" algn="l" fontAlgn="base">
              <a:buNone/>
            </a:pPr>
            <a:r>
              <a:rPr lang="en-US" sz="2000" b="0" i="0" dirty="0">
                <a:solidFill>
                  <a:srgbClr val="303030"/>
                </a:solidFill>
                <a:effectLst/>
                <a:latin typeface="Arimo"/>
              </a:rPr>
              <a:t> </a:t>
            </a:r>
          </a:p>
          <a:p>
            <a:pPr marL="114300" indent="0" algn="l" fontAlgn="base">
              <a:buNone/>
            </a:pPr>
            <a:r>
              <a:rPr lang="en-US" sz="2000" b="0" i="0" dirty="0">
                <a:solidFill>
                  <a:srgbClr val="303030"/>
                </a:solidFill>
                <a:effectLst/>
                <a:latin typeface="Arimo"/>
              </a:rPr>
              <a:t>Considering Y → Z, (Y)</a:t>
            </a:r>
            <a:r>
              <a:rPr lang="en-US" sz="2000" b="0" i="0" baseline="30000" dirty="0">
                <a:solidFill>
                  <a:srgbClr val="303030"/>
                </a:solidFill>
                <a:effectLst/>
                <a:latin typeface="Arimo"/>
              </a:rPr>
              <a:t>+</a:t>
            </a:r>
            <a:r>
              <a:rPr lang="en-US" sz="2000" b="0" i="0" dirty="0">
                <a:solidFill>
                  <a:srgbClr val="303030"/>
                </a:solidFill>
                <a:effectLst/>
                <a:latin typeface="Arimo"/>
              </a:rPr>
              <a:t> = { W , X , Y , Z }</a:t>
            </a:r>
          </a:p>
          <a:p>
            <a:pPr marL="114300" indent="0" algn="l" fontAlgn="base">
              <a:buNone/>
            </a:pPr>
            <a:r>
              <a:rPr lang="en-US" sz="2000" b="0" i="0" dirty="0">
                <a:solidFill>
                  <a:srgbClr val="303030"/>
                </a:solidFill>
                <a:effectLst/>
                <a:latin typeface="Arimo"/>
              </a:rPr>
              <a:t>Ignoring Y → Z, (Y)</a:t>
            </a:r>
            <a:r>
              <a:rPr lang="en-US" sz="2000" b="0" i="0" baseline="30000" dirty="0">
                <a:solidFill>
                  <a:srgbClr val="303030"/>
                </a:solidFill>
                <a:effectLst/>
                <a:latin typeface="Arimo"/>
              </a:rPr>
              <a:t>+</a:t>
            </a:r>
            <a:r>
              <a:rPr lang="en-US" sz="2000" b="0" i="0" dirty="0">
                <a:solidFill>
                  <a:srgbClr val="303030"/>
                </a:solidFill>
                <a:effectLst/>
                <a:latin typeface="Arimo"/>
              </a:rPr>
              <a:t> = { W , X , Y }</a:t>
            </a:r>
          </a:p>
          <a:p>
            <a:pPr marL="114300" indent="0" algn="l" fontAlgn="base">
              <a:buNone/>
            </a:pPr>
            <a:r>
              <a:rPr lang="en-US" sz="2000" b="0" i="0" dirty="0">
                <a:solidFill>
                  <a:srgbClr val="303030"/>
                </a:solidFill>
                <a:effectLst/>
                <a:latin typeface="Arimo"/>
              </a:rPr>
              <a:t> </a:t>
            </a:r>
          </a:p>
          <a:p>
            <a:pPr marL="114300" indent="0" algn="l" fontAlgn="base">
              <a:buNone/>
            </a:pPr>
            <a:r>
              <a:rPr lang="en-US" sz="2000" b="0" i="0" dirty="0">
                <a:solidFill>
                  <a:srgbClr val="303030"/>
                </a:solidFill>
                <a:effectLst/>
                <a:latin typeface="Arimo"/>
              </a:rPr>
              <a:t>Now,</a:t>
            </a:r>
          </a:p>
          <a:p>
            <a:pPr marL="114300" indent="0" algn="l" fontAlgn="base">
              <a:buNone/>
            </a:pPr>
            <a:r>
              <a:rPr lang="en-US" sz="2000" b="0" i="0" dirty="0">
                <a:solidFill>
                  <a:srgbClr val="303030"/>
                </a:solidFill>
                <a:effectLst/>
                <a:latin typeface="Arimo"/>
              </a:rPr>
              <a:t>Clearly, the two results are different.</a:t>
            </a:r>
          </a:p>
          <a:p>
            <a:pPr marL="114300" indent="0" algn="l" fontAlgn="base">
              <a:buNone/>
            </a:pPr>
            <a:r>
              <a:rPr lang="en-US" sz="2000" b="0" i="0" dirty="0">
                <a:solidFill>
                  <a:srgbClr val="303030"/>
                </a:solidFill>
                <a:effectLst/>
                <a:latin typeface="Arimo"/>
              </a:rPr>
              <a:t>Thus, we conclude that Y → Z is essential and can not be eliminated.</a:t>
            </a:r>
          </a:p>
          <a:p>
            <a:pPr marL="114300" indent="0" algn="l" fontAlgn="base">
              <a:buNone/>
            </a:pPr>
            <a:r>
              <a:rPr lang="en-US" sz="2000" b="0" i="0" dirty="0">
                <a:solidFill>
                  <a:srgbClr val="303030"/>
                </a:solidFill>
                <a:effectLst/>
                <a:latin typeface="Arimo"/>
              </a:rPr>
              <a:t> </a:t>
            </a:r>
          </a:p>
          <a:p>
            <a:pPr marL="114300" indent="0" algn="l" fontAlgn="base">
              <a:buNone/>
            </a:pPr>
            <a:r>
              <a:rPr lang="en-US" sz="2000" b="0" i="0" dirty="0">
                <a:solidFill>
                  <a:srgbClr val="303030"/>
                </a:solidFill>
                <a:effectLst/>
                <a:latin typeface="Arimo"/>
              </a:rPr>
              <a:t>From here, our essential functional dependencies are-</a:t>
            </a:r>
          </a:p>
          <a:p>
            <a:pPr marL="114300" indent="0" algn="ctr" fontAlgn="base">
              <a:buNone/>
            </a:pPr>
            <a:r>
              <a:rPr lang="en-US" sz="2000" b="0" i="0" dirty="0">
                <a:solidFill>
                  <a:srgbClr val="303030"/>
                </a:solidFill>
                <a:effectLst/>
                <a:latin typeface="Arimo"/>
              </a:rPr>
              <a:t>X → W</a:t>
            </a:r>
          </a:p>
          <a:p>
            <a:pPr marL="114300" indent="0" algn="ctr" fontAlgn="base">
              <a:buNone/>
            </a:pPr>
            <a:r>
              <a:rPr lang="en-US" sz="2000" b="0" i="0" dirty="0">
                <a:solidFill>
                  <a:srgbClr val="303030"/>
                </a:solidFill>
                <a:effectLst/>
                <a:latin typeface="Arimo"/>
              </a:rPr>
              <a:t>WZ → Y</a:t>
            </a:r>
          </a:p>
          <a:p>
            <a:pPr marL="114300" indent="0" algn="ctr" fontAlgn="base">
              <a:buNone/>
            </a:pPr>
            <a:r>
              <a:rPr lang="en-US" sz="2000" b="0" i="0" dirty="0">
                <a:solidFill>
                  <a:srgbClr val="303030"/>
                </a:solidFill>
                <a:effectLst/>
                <a:latin typeface="Arimo"/>
              </a:rPr>
              <a:t>Y → X</a:t>
            </a:r>
          </a:p>
          <a:p>
            <a:pPr marL="114300" indent="0" algn="ctr" fontAlgn="base">
              <a:buNone/>
            </a:pPr>
            <a:r>
              <a:rPr lang="en-US" sz="2000" b="0" i="0" dirty="0">
                <a:solidFill>
                  <a:srgbClr val="303030"/>
                </a:solidFill>
                <a:effectLst/>
                <a:latin typeface="Arimo"/>
              </a:rPr>
              <a:t>Y → Z</a:t>
            </a:r>
          </a:p>
          <a:p>
            <a:pPr marL="114300" indent="0" algn="l" fontAlgn="base">
              <a:buNone/>
            </a:pPr>
            <a:r>
              <a:rPr lang="en-US" sz="2000" b="0" i="0" dirty="0">
                <a:solidFill>
                  <a:srgbClr val="303030"/>
                </a:solidFill>
                <a:effectLst/>
                <a:latin typeface="Arimo"/>
              </a:rPr>
              <a:t> </a:t>
            </a:r>
          </a:p>
          <a:p>
            <a:pPr marL="114300" indent="0">
              <a:buNone/>
            </a:pPr>
            <a:endParaRPr lang="en-IN" sz="2000" dirty="0"/>
          </a:p>
        </p:txBody>
      </p:sp>
      <p:sp>
        <p:nvSpPr>
          <p:cNvPr id="4" name="Slide Number Placeholder 3">
            <a:extLst>
              <a:ext uri="{FF2B5EF4-FFF2-40B4-BE49-F238E27FC236}">
                <a16:creationId xmlns:a16="http://schemas.microsoft.com/office/drawing/2014/main" id="{38DDB403-079D-0742-D11D-F18E3FB81D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60</a:t>
            </a:fld>
            <a:endParaRPr lang="en-US"/>
          </a:p>
        </p:txBody>
      </p:sp>
    </p:spTree>
    <p:extLst>
      <p:ext uri="{BB962C8B-B14F-4D97-AF65-F5344CB8AC3E}">
        <p14:creationId xmlns:p14="http://schemas.microsoft.com/office/powerpoint/2010/main" val="216619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7DD02D-859E-0872-820F-0D52BC49FB5F}"/>
              </a:ext>
            </a:extLst>
          </p:cNvPr>
          <p:cNvSpPr>
            <a:spLocks noGrp="1"/>
          </p:cNvSpPr>
          <p:nvPr>
            <p:ph type="body" idx="1"/>
          </p:nvPr>
        </p:nvSpPr>
        <p:spPr>
          <a:xfrm>
            <a:off x="161911" y="115577"/>
            <a:ext cx="11360800" cy="6742423"/>
          </a:xfrm>
        </p:spPr>
        <p:txBody>
          <a:bodyPr>
            <a:noAutofit/>
          </a:bodyPr>
          <a:lstStyle/>
          <a:p>
            <a:pPr marL="114300" indent="0" algn="l" fontAlgn="base">
              <a:buNone/>
            </a:pPr>
            <a:r>
              <a:rPr lang="en-US" sz="2000" b="1" i="0" u="sng" dirty="0">
                <a:solidFill>
                  <a:srgbClr val="303030"/>
                </a:solidFill>
                <a:effectLst/>
                <a:latin typeface="Roboto Condensed" panose="02000000000000000000" pitchFamily="2" charset="0"/>
              </a:rPr>
              <a:t>Step-03:</a:t>
            </a:r>
            <a:endParaRPr lang="en-US" sz="2000" b="1" i="0" dirty="0">
              <a:solidFill>
                <a:srgbClr val="303030"/>
              </a:solidFill>
              <a:effectLst/>
              <a:latin typeface="Roboto Condensed" panose="02000000000000000000" pitchFamily="2" charset="0"/>
            </a:endParaRPr>
          </a:p>
          <a:p>
            <a:pPr marL="114300" indent="0" algn="l" fontAlgn="base">
              <a:buNone/>
            </a:pPr>
            <a:r>
              <a:rPr lang="en-US" sz="2000" b="0" i="0" dirty="0">
                <a:solidFill>
                  <a:srgbClr val="303030"/>
                </a:solidFill>
                <a:effectLst/>
                <a:latin typeface="Arimo"/>
              </a:rPr>
              <a:t> </a:t>
            </a:r>
          </a:p>
          <a:p>
            <a:pPr marL="114300" indent="0" algn="l" fontAlgn="base">
              <a:buNone/>
            </a:pPr>
            <a:r>
              <a:rPr lang="en-US" sz="2000" b="0" i="0" dirty="0">
                <a:solidFill>
                  <a:srgbClr val="303030"/>
                </a:solidFill>
                <a:effectLst/>
                <a:latin typeface="Arimo"/>
              </a:rPr>
              <a:t>Consider the functional dependencies having more than one attribute on their left side.</a:t>
            </a:r>
          </a:p>
          <a:p>
            <a:pPr marL="114300" indent="0" algn="l" fontAlgn="base">
              <a:buNone/>
            </a:pPr>
            <a:r>
              <a:rPr lang="en-US" sz="2000" b="0" i="0" dirty="0">
                <a:solidFill>
                  <a:srgbClr val="303030"/>
                </a:solidFill>
                <a:effectLst/>
                <a:latin typeface="Arimo"/>
              </a:rPr>
              <a:t>Check if their left side can be reduced.</a:t>
            </a:r>
          </a:p>
          <a:p>
            <a:pPr marL="114300" indent="0" algn="l" fontAlgn="base">
              <a:buNone/>
            </a:pPr>
            <a:r>
              <a:rPr lang="en-US" sz="2000" b="0" i="0" dirty="0">
                <a:solidFill>
                  <a:srgbClr val="303030"/>
                </a:solidFill>
                <a:effectLst/>
                <a:latin typeface="Arimo"/>
              </a:rPr>
              <a:t> </a:t>
            </a:r>
          </a:p>
          <a:p>
            <a:pPr marL="114300" indent="0" algn="l" fontAlgn="base">
              <a:buNone/>
            </a:pPr>
            <a:r>
              <a:rPr lang="en-US" sz="2000" b="0" i="0" dirty="0">
                <a:solidFill>
                  <a:srgbClr val="303030"/>
                </a:solidFill>
                <a:effectLst/>
                <a:latin typeface="Arimo"/>
              </a:rPr>
              <a:t>In our set,</a:t>
            </a:r>
          </a:p>
          <a:p>
            <a:pPr marL="114300" indent="0" algn="l" fontAlgn="base">
              <a:buNone/>
            </a:pPr>
            <a:r>
              <a:rPr lang="en-US" sz="2000" b="0" i="0" dirty="0">
                <a:solidFill>
                  <a:srgbClr val="303030"/>
                </a:solidFill>
                <a:effectLst/>
                <a:latin typeface="Arimo"/>
              </a:rPr>
              <a:t>Only WZ → Y contains more than one attribute on its left side.</a:t>
            </a:r>
          </a:p>
          <a:p>
            <a:pPr marL="114300" indent="0" algn="l" fontAlgn="base">
              <a:buNone/>
            </a:pPr>
            <a:r>
              <a:rPr lang="en-US" sz="2000" b="0" i="0" dirty="0">
                <a:solidFill>
                  <a:srgbClr val="303030"/>
                </a:solidFill>
                <a:effectLst/>
                <a:latin typeface="Arimo"/>
              </a:rPr>
              <a:t>Considering WZ → Y, (WZ)</a:t>
            </a:r>
            <a:r>
              <a:rPr lang="en-US" sz="2000" b="0" i="0" baseline="30000" dirty="0">
                <a:solidFill>
                  <a:srgbClr val="303030"/>
                </a:solidFill>
                <a:effectLst/>
                <a:latin typeface="Arimo"/>
              </a:rPr>
              <a:t>+</a:t>
            </a:r>
            <a:r>
              <a:rPr lang="en-US" sz="2000" b="0" i="0" dirty="0">
                <a:solidFill>
                  <a:srgbClr val="303030"/>
                </a:solidFill>
                <a:effectLst/>
                <a:latin typeface="Arimo"/>
              </a:rPr>
              <a:t> = { W , X , Y , Z }</a:t>
            </a:r>
          </a:p>
          <a:p>
            <a:pPr marL="114300" indent="0" algn="l" fontAlgn="base">
              <a:buNone/>
            </a:pPr>
            <a:r>
              <a:rPr lang="en-US" sz="2000" b="0" i="0" dirty="0">
                <a:solidFill>
                  <a:srgbClr val="303030"/>
                </a:solidFill>
                <a:effectLst/>
                <a:latin typeface="Arimo"/>
              </a:rPr>
              <a:t> </a:t>
            </a:r>
          </a:p>
          <a:p>
            <a:pPr marL="114300" indent="0" algn="l" fontAlgn="base">
              <a:buNone/>
            </a:pPr>
            <a:r>
              <a:rPr lang="en-US" sz="2000" b="0" i="0" dirty="0">
                <a:solidFill>
                  <a:srgbClr val="303030"/>
                </a:solidFill>
                <a:effectLst/>
                <a:latin typeface="Arimo"/>
              </a:rPr>
              <a:t>Now,</a:t>
            </a:r>
          </a:p>
          <a:p>
            <a:pPr marL="114300" indent="0" algn="l" fontAlgn="base">
              <a:buNone/>
            </a:pPr>
            <a:r>
              <a:rPr lang="en-US" sz="2000" b="0" i="0" dirty="0">
                <a:solidFill>
                  <a:srgbClr val="303030"/>
                </a:solidFill>
                <a:effectLst/>
                <a:latin typeface="Arimo"/>
              </a:rPr>
              <a:t>Consider all the possible subsets of WZ.</a:t>
            </a:r>
          </a:p>
          <a:p>
            <a:pPr marL="114300" indent="0" algn="l" fontAlgn="base">
              <a:buNone/>
            </a:pPr>
            <a:r>
              <a:rPr lang="en-US" sz="2000" b="0" i="0" dirty="0">
                <a:solidFill>
                  <a:srgbClr val="303030"/>
                </a:solidFill>
                <a:effectLst/>
                <a:latin typeface="Arimo"/>
              </a:rPr>
              <a:t>Check if the closure result of any subset matches to the closure result of WZ.</a:t>
            </a:r>
          </a:p>
          <a:p>
            <a:pPr marL="114300" indent="0" algn="ctr" fontAlgn="base">
              <a:buNone/>
            </a:pPr>
            <a:r>
              <a:rPr lang="en-US" sz="2000" b="0" i="0" dirty="0">
                <a:solidFill>
                  <a:srgbClr val="303030"/>
                </a:solidFill>
                <a:effectLst/>
                <a:latin typeface="Arimo"/>
              </a:rPr>
              <a:t>(W)</a:t>
            </a:r>
            <a:r>
              <a:rPr lang="en-US" sz="2000" b="0" i="0" baseline="30000" dirty="0">
                <a:solidFill>
                  <a:srgbClr val="303030"/>
                </a:solidFill>
                <a:effectLst/>
                <a:latin typeface="Arimo"/>
              </a:rPr>
              <a:t>+</a:t>
            </a:r>
            <a:r>
              <a:rPr lang="en-US" sz="2000" b="0" i="0" dirty="0">
                <a:solidFill>
                  <a:srgbClr val="303030"/>
                </a:solidFill>
                <a:effectLst/>
                <a:latin typeface="Arimo"/>
              </a:rPr>
              <a:t> = { W }</a:t>
            </a:r>
          </a:p>
          <a:p>
            <a:pPr marL="114300" indent="0" algn="ctr" fontAlgn="base">
              <a:buNone/>
            </a:pPr>
            <a:r>
              <a:rPr lang="en-US" sz="2000" b="0" i="0" dirty="0">
                <a:solidFill>
                  <a:srgbClr val="303030"/>
                </a:solidFill>
                <a:effectLst/>
                <a:latin typeface="Arimo"/>
              </a:rPr>
              <a:t>(Z)</a:t>
            </a:r>
            <a:r>
              <a:rPr lang="en-US" sz="2000" b="0" i="0" baseline="30000" dirty="0">
                <a:solidFill>
                  <a:srgbClr val="303030"/>
                </a:solidFill>
                <a:effectLst/>
                <a:latin typeface="Arimo"/>
              </a:rPr>
              <a:t>+</a:t>
            </a:r>
            <a:r>
              <a:rPr lang="en-US" sz="2000" b="0" i="0" dirty="0">
                <a:solidFill>
                  <a:srgbClr val="303030"/>
                </a:solidFill>
                <a:effectLst/>
                <a:latin typeface="Arimo"/>
              </a:rPr>
              <a:t> = { Z }</a:t>
            </a:r>
          </a:p>
          <a:p>
            <a:pPr marL="114300" indent="0" algn="l" fontAlgn="base">
              <a:buNone/>
            </a:pPr>
            <a:r>
              <a:rPr lang="en-US" sz="2000" b="0" i="0" dirty="0">
                <a:solidFill>
                  <a:srgbClr val="303030"/>
                </a:solidFill>
                <a:effectLst/>
                <a:latin typeface="Arimo"/>
              </a:rPr>
              <a:t> </a:t>
            </a:r>
          </a:p>
          <a:p>
            <a:pPr marL="114300" indent="0" algn="l" fontAlgn="base">
              <a:buNone/>
            </a:pPr>
            <a:r>
              <a:rPr lang="en-US" sz="2000" b="0" i="0" dirty="0">
                <a:solidFill>
                  <a:srgbClr val="303030"/>
                </a:solidFill>
                <a:effectLst/>
                <a:latin typeface="Arimo"/>
              </a:rPr>
              <a:t>Clearly,</a:t>
            </a:r>
          </a:p>
          <a:p>
            <a:pPr marL="114300" indent="0" algn="l" fontAlgn="base">
              <a:buNone/>
            </a:pPr>
            <a:r>
              <a:rPr lang="en-US" sz="2000" b="0" i="0" dirty="0">
                <a:solidFill>
                  <a:srgbClr val="303030"/>
                </a:solidFill>
                <a:effectLst/>
                <a:latin typeface="Arimo"/>
              </a:rPr>
              <a:t>None of the subsets have the same closure result same as that of the entire left side.</a:t>
            </a:r>
          </a:p>
          <a:p>
            <a:pPr marL="114300" indent="0" algn="l" fontAlgn="base">
              <a:buNone/>
            </a:pPr>
            <a:r>
              <a:rPr lang="en-US" sz="2000" b="0" i="0" dirty="0">
                <a:solidFill>
                  <a:srgbClr val="303030"/>
                </a:solidFill>
                <a:effectLst/>
                <a:latin typeface="Arimo"/>
              </a:rPr>
              <a:t>Thus, we conclude that we can not write WZ → Y as W → Y or Z → Y.</a:t>
            </a:r>
          </a:p>
          <a:p>
            <a:pPr marL="114300" indent="0" algn="l" fontAlgn="base">
              <a:buNone/>
            </a:pPr>
            <a:r>
              <a:rPr lang="en-US" sz="2000" b="0" i="0" dirty="0">
                <a:solidFill>
                  <a:srgbClr val="303030"/>
                </a:solidFill>
                <a:effectLst/>
                <a:latin typeface="Arimo"/>
              </a:rPr>
              <a:t>Thus, set of functional dependencies obtained in step-02 is the canonical cover.</a:t>
            </a:r>
          </a:p>
          <a:p>
            <a:pPr marL="114300" indent="0" algn="l" fontAlgn="base">
              <a:buNone/>
            </a:pPr>
            <a:r>
              <a:rPr lang="en-US" sz="2000" b="0" i="0" dirty="0">
                <a:solidFill>
                  <a:srgbClr val="303030"/>
                </a:solidFill>
                <a:effectLst/>
                <a:latin typeface="Arimo"/>
              </a:rPr>
              <a:t> </a:t>
            </a:r>
          </a:p>
          <a:p>
            <a:pPr marL="114300" indent="0" algn="l" fontAlgn="base">
              <a:buNone/>
            </a:pPr>
            <a:r>
              <a:rPr lang="en-US" sz="2000" b="0" i="0" dirty="0">
                <a:solidFill>
                  <a:srgbClr val="303030"/>
                </a:solidFill>
                <a:effectLst/>
                <a:latin typeface="Arimo"/>
              </a:rPr>
              <a:t>Finally, the canonical cover is                                      X → W</a:t>
            </a:r>
          </a:p>
          <a:p>
            <a:pPr marL="114300" indent="0" algn="ctr" fontAlgn="base">
              <a:buNone/>
            </a:pPr>
            <a:r>
              <a:rPr lang="en-US" sz="2000" b="0" i="0" dirty="0">
                <a:solidFill>
                  <a:srgbClr val="303030"/>
                </a:solidFill>
                <a:effectLst/>
                <a:latin typeface="Arimo"/>
              </a:rPr>
              <a:t>WZ → Y</a:t>
            </a:r>
          </a:p>
          <a:p>
            <a:pPr marL="114300" indent="0" algn="ctr" fontAlgn="base">
              <a:buNone/>
            </a:pPr>
            <a:r>
              <a:rPr lang="en-US" sz="2000" b="0" i="0" dirty="0">
                <a:solidFill>
                  <a:srgbClr val="303030"/>
                </a:solidFill>
                <a:effectLst/>
                <a:latin typeface="Arimo"/>
              </a:rPr>
              <a:t>Y → X</a:t>
            </a:r>
          </a:p>
          <a:p>
            <a:pPr marL="114300" indent="0" algn="ctr" fontAlgn="base">
              <a:buNone/>
            </a:pPr>
            <a:r>
              <a:rPr lang="en-US" sz="2000" b="0" i="0" dirty="0">
                <a:solidFill>
                  <a:srgbClr val="303030"/>
                </a:solidFill>
                <a:effectLst/>
                <a:latin typeface="Arimo"/>
              </a:rPr>
              <a:t>Y → Z</a:t>
            </a:r>
          </a:p>
          <a:p>
            <a:pPr marL="114300" indent="0" algn="l" fontAlgn="base">
              <a:buNone/>
            </a:pPr>
            <a:r>
              <a:rPr lang="en-US" sz="2000" b="0" i="0" dirty="0">
                <a:solidFill>
                  <a:srgbClr val="303030"/>
                </a:solidFill>
                <a:effectLst/>
                <a:latin typeface="Arimo"/>
              </a:rPr>
              <a:t> </a:t>
            </a:r>
          </a:p>
          <a:p>
            <a:endParaRPr lang="en-IN" sz="2000" dirty="0"/>
          </a:p>
        </p:txBody>
      </p:sp>
      <p:sp>
        <p:nvSpPr>
          <p:cNvPr id="4" name="Slide Number Placeholder 3">
            <a:extLst>
              <a:ext uri="{FF2B5EF4-FFF2-40B4-BE49-F238E27FC236}">
                <a16:creationId xmlns:a16="http://schemas.microsoft.com/office/drawing/2014/main" id="{561A47C7-3061-F499-208F-BC882F3855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61</a:t>
            </a:fld>
            <a:endParaRPr lang="en-US"/>
          </a:p>
        </p:txBody>
      </p:sp>
    </p:spTree>
    <p:extLst>
      <p:ext uri="{BB962C8B-B14F-4D97-AF65-F5344CB8AC3E}">
        <p14:creationId xmlns:p14="http://schemas.microsoft.com/office/powerpoint/2010/main" val="3709469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89"/>
          <p:cNvSpPr txBox="1">
            <a:spLocks noGrp="1"/>
          </p:cNvSpPr>
          <p:nvPr>
            <p:ph type="body" idx="1"/>
          </p:nvPr>
        </p:nvSpPr>
        <p:spPr>
          <a:xfrm>
            <a:off x="838200" y="1622425"/>
            <a:ext cx="10515600" cy="4351338"/>
          </a:xfrm>
          <a:prstGeom prst="rect">
            <a:avLst/>
          </a:prstGeom>
          <a:noFill/>
          <a:ln>
            <a:noFill/>
          </a:ln>
        </p:spPr>
        <p:txBody>
          <a:bodyPr spcFirstLastPara="1" wrap="square" lIns="91425" tIns="45700" rIns="91425" bIns="45700" anchor="t" anchorCtr="0">
            <a:normAutofit/>
          </a:bodyPr>
          <a:lstStyle/>
          <a:p>
            <a:pPr marL="457200" lvl="0" indent="-342900" algn="just" rtl="0">
              <a:lnSpc>
                <a:spcPct val="90000"/>
              </a:lnSpc>
              <a:spcBef>
                <a:spcPts val="1000"/>
              </a:spcBef>
              <a:spcAft>
                <a:spcPts val="0"/>
              </a:spcAft>
              <a:buClr>
                <a:srgbClr val="C00000"/>
              </a:buClr>
              <a:buSzPts val="2400"/>
              <a:buFont typeface="Noto Sans Symbols"/>
              <a:buChar char="✔"/>
            </a:pPr>
            <a:r>
              <a:rPr lang="en-US" sz="2400">
                <a:solidFill>
                  <a:srgbClr val="0000FF"/>
                </a:solidFill>
                <a:latin typeface="Bookman Old Style"/>
                <a:ea typeface="Bookman Old Style"/>
                <a:cs typeface="Bookman Old Style"/>
                <a:sym typeface="Bookman Old Style"/>
              </a:rPr>
              <a:t>Database </a:t>
            </a:r>
            <a:r>
              <a:rPr lang="en-US" sz="2400">
                <a:solidFill>
                  <a:srgbClr val="FF0000"/>
                </a:solidFill>
                <a:latin typeface="Bookman Old Style"/>
                <a:ea typeface="Bookman Old Style"/>
                <a:cs typeface="Bookman Old Style"/>
                <a:sym typeface="Bookman Old Style"/>
              </a:rPr>
              <a:t>Normalization </a:t>
            </a:r>
            <a:r>
              <a:rPr lang="en-US" sz="2400">
                <a:solidFill>
                  <a:srgbClr val="0000FF"/>
                </a:solidFill>
                <a:latin typeface="Bookman Old Style"/>
                <a:ea typeface="Bookman Old Style"/>
                <a:cs typeface="Bookman Old Style"/>
                <a:sym typeface="Bookman Old Style"/>
              </a:rPr>
              <a:t>is the technique of organizing data into more than one table in the database.</a:t>
            </a:r>
            <a:endParaRPr/>
          </a:p>
          <a:p>
            <a:pPr marL="457200" lvl="0" indent="-190500" algn="just" rtl="0">
              <a:lnSpc>
                <a:spcPct val="90000"/>
              </a:lnSpc>
              <a:spcBef>
                <a:spcPts val="100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457200" lvl="0" indent="-342900" algn="just" rtl="0">
              <a:lnSpc>
                <a:spcPct val="90000"/>
              </a:lnSpc>
              <a:spcBef>
                <a:spcPts val="1000"/>
              </a:spcBef>
              <a:spcAft>
                <a:spcPts val="0"/>
              </a:spcAft>
              <a:buClr>
                <a:srgbClr val="C00000"/>
              </a:buClr>
              <a:buSzPts val="2400"/>
              <a:buFont typeface="Noto Sans Symbols"/>
              <a:buChar char="✔"/>
            </a:pPr>
            <a:r>
              <a:rPr lang="en-US" sz="2400">
                <a:solidFill>
                  <a:srgbClr val="0000FF"/>
                </a:solidFill>
                <a:latin typeface="Bookman Old Style"/>
                <a:ea typeface="Bookman Old Style"/>
                <a:cs typeface="Bookman Old Style"/>
                <a:sym typeface="Bookman Old Style"/>
              </a:rPr>
              <a:t>It is a systematic approach of </a:t>
            </a:r>
            <a:r>
              <a:rPr lang="en-US" sz="2400">
                <a:solidFill>
                  <a:srgbClr val="FF0000"/>
                </a:solidFill>
                <a:latin typeface="Bookman Old Style"/>
                <a:ea typeface="Bookman Old Style"/>
                <a:cs typeface="Bookman Old Style"/>
                <a:sym typeface="Bookman Old Style"/>
              </a:rPr>
              <a:t>decomposing </a:t>
            </a:r>
            <a:r>
              <a:rPr lang="en-US" sz="2400">
                <a:solidFill>
                  <a:srgbClr val="0000FF"/>
                </a:solidFill>
                <a:latin typeface="Bookman Old Style"/>
                <a:ea typeface="Bookman Old Style"/>
                <a:cs typeface="Bookman Old Style"/>
                <a:sym typeface="Bookman Old Style"/>
              </a:rPr>
              <a:t>tables to eliminate data redundancy and undesirable characteristic like insertion, updation and deletion anomalies.</a:t>
            </a:r>
            <a:endParaRPr/>
          </a:p>
          <a:p>
            <a:pPr marL="457200" lvl="0" indent="-190500" algn="just" rtl="0">
              <a:lnSpc>
                <a:spcPct val="90000"/>
              </a:lnSpc>
              <a:spcBef>
                <a:spcPts val="100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457200" lvl="0" indent="-342900" algn="just" rtl="0">
              <a:lnSpc>
                <a:spcPct val="90000"/>
              </a:lnSpc>
              <a:spcBef>
                <a:spcPts val="1000"/>
              </a:spcBef>
              <a:spcAft>
                <a:spcPts val="0"/>
              </a:spcAft>
              <a:buClr>
                <a:srgbClr val="C00000"/>
              </a:buClr>
              <a:buSzPts val="2400"/>
              <a:buFont typeface="Noto Sans Symbols"/>
              <a:buChar char="✔"/>
            </a:pPr>
            <a:r>
              <a:rPr lang="en-US" sz="2400">
                <a:solidFill>
                  <a:srgbClr val="0000FF"/>
                </a:solidFill>
                <a:latin typeface="Bookman Old Style"/>
                <a:ea typeface="Bookman Old Style"/>
                <a:cs typeface="Bookman Old Style"/>
                <a:sym typeface="Bookman Old Style"/>
              </a:rPr>
              <a:t>It is a multi-step process that puts data into tabular form, removing duplicated data from the relation tables.</a:t>
            </a:r>
            <a:endParaRPr/>
          </a:p>
          <a:p>
            <a:pPr marL="457200" lvl="0" indent="-228600" algn="l" rtl="0">
              <a:lnSpc>
                <a:spcPct val="90000"/>
              </a:lnSpc>
              <a:spcBef>
                <a:spcPts val="1000"/>
              </a:spcBef>
              <a:spcAft>
                <a:spcPts val="0"/>
              </a:spcAft>
              <a:buClr>
                <a:schemeClr val="dk1"/>
              </a:buClr>
              <a:buSzPts val="1800"/>
              <a:buNone/>
            </a:pPr>
            <a:endParaRPr>
              <a:latin typeface="Times New Roman"/>
              <a:ea typeface="Times New Roman"/>
              <a:cs typeface="Times New Roman"/>
              <a:sym typeface="Times New Roman"/>
            </a:endParaRPr>
          </a:p>
        </p:txBody>
      </p:sp>
      <p:sp>
        <p:nvSpPr>
          <p:cNvPr id="443" name="Google Shape;443;p89"/>
          <p:cNvSpPr txBox="1"/>
          <p:nvPr/>
        </p:nvSpPr>
        <p:spPr>
          <a:xfrm>
            <a:off x="4810539" y="684639"/>
            <a:ext cx="2844048" cy="8925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C00000"/>
                </a:solidFill>
                <a:latin typeface="Balthazar"/>
                <a:ea typeface="Balthazar"/>
                <a:cs typeface="Balthazar"/>
                <a:sym typeface="Balthazar"/>
              </a:rPr>
              <a:t>Normalization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C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90"/>
          <p:cNvSpPr txBox="1"/>
          <p:nvPr/>
        </p:nvSpPr>
        <p:spPr>
          <a:xfrm>
            <a:off x="4038600" y="531950"/>
            <a:ext cx="4161183" cy="6983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C00000"/>
                </a:solidFill>
                <a:latin typeface="Balthazar"/>
                <a:ea typeface="Balthazar"/>
                <a:cs typeface="Balthazar"/>
                <a:sym typeface="Balthazar"/>
              </a:rPr>
              <a:t>Two Main Reasons</a:t>
            </a:r>
            <a:endParaRPr sz="1400" b="0" i="0" u="none" strike="noStrike" cap="none">
              <a:solidFill>
                <a:srgbClr val="000000"/>
              </a:solidFill>
              <a:latin typeface="Arial"/>
              <a:ea typeface="Arial"/>
              <a:cs typeface="Arial"/>
              <a:sym typeface="Arial"/>
            </a:endParaRPr>
          </a:p>
        </p:txBody>
      </p:sp>
      <p:sp>
        <p:nvSpPr>
          <p:cNvPr id="449" name="Google Shape;449;p90"/>
          <p:cNvSpPr txBo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marR="0" lvl="0" indent="-342900" algn="just" rtl="0">
              <a:lnSpc>
                <a:spcPct val="90000"/>
              </a:lnSpc>
              <a:spcBef>
                <a:spcPts val="1000"/>
              </a:spcBef>
              <a:spcAft>
                <a:spcPts val="0"/>
              </a:spcAft>
              <a:buClr>
                <a:srgbClr val="C00000"/>
              </a:buClr>
              <a:buSzPts val="2400"/>
              <a:buFont typeface="Noto Sans Symbols"/>
              <a:buChar char="✔"/>
            </a:pPr>
            <a:r>
              <a:rPr lang="en-US" sz="2400" b="0" i="0" u="none" strike="noStrike" cap="none">
                <a:solidFill>
                  <a:srgbClr val="0000FF"/>
                </a:solidFill>
                <a:latin typeface="Bookman Old Style"/>
                <a:ea typeface="Bookman Old Style"/>
                <a:cs typeface="Bookman Old Style"/>
                <a:sym typeface="Bookman Old Style"/>
              </a:rPr>
              <a:t>It </a:t>
            </a:r>
            <a:r>
              <a:rPr lang="en-US" sz="2400" b="0" i="0" u="none" strike="noStrike" cap="none">
                <a:solidFill>
                  <a:srgbClr val="FF0000"/>
                </a:solidFill>
                <a:latin typeface="Bookman Old Style"/>
                <a:ea typeface="Bookman Old Style"/>
                <a:cs typeface="Bookman Old Style"/>
                <a:sym typeface="Bookman Old Style"/>
              </a:rPr>
              <a:t>eliminate redundancy </a:t>
            </a:r>
            <a:r>
              <a:rPr lang="en-US" sz="2400" b="0" i="0" u="none" strike="noStrike" cap="none">
                <a:solidFill>
                  <a:srgbClr val="0000FF"/>
                </a:solidFill>
                <a:latin typeface="Bookman Old Style"/>
                <a:ea typeface="Bookman Old Style"/>
                <a:cs typeface="Bookman Old Style"/>
                <a:sym typeface="Bookman Old Style"/>
              </a:rPr>
              <a:t>data</a:t>
            </a:r>
            <a:endParaRPr sz="1400" b="0" i="0" u="none" strike="noStrike" cap="none">
              <a:solidFill>
                <a:srgbClr val="000000"/>
              </a:solidFill>
              <a:latin typeface="Arial"/>
              <a:ea typeface="Arial"/>
              <a:cs typeface="Arial"/>
              <a:sym typeface="Arial"/>
            </a:endParaRPr>
          </a:p>
          <a:p>
            <a:pPr marL="457200" marR="0" lvl="0" indent="-190500" algn="just" rtl="0">
              <a:lnSpc>
                <a:spcPct val="90000"/>
              </a:lnSpc>
              <a:spcBef>
                <a:spcPts val="1000"/>
              </a:spcBef>
              <a:spcAft>
                <a:spcPts val="0"/>
              </a:spcAft>
              <a:buClr>
                <a:srgbClr val="C00000"/>
              </a:buClr>
              <a:buSzPts val="2400"/>
              <a:buFont typeface="Noto Sans Symbols"/>
              <a:buNone/>
            </a:pPr>
            <a:endParaRPr sz="2400" b="0" i="0" u="none" strike="noStrike" cap="none">
              <a:solidFill>
                <a:srgbClr val="0000FF"/>
              </a:solidFill>
              <a:latin typeface="Bookman Old Style"/>
              <a:ea typeface="Bookman Old Style"/>
              <a:cs typeface="Bookman Old Style"/>
              <a:sym typeface="Bookman Old Style"/>
            </a:endParaRPr>
          </a:p>
          <a:p>
            <a:pPr marL="457200" marR="0" lvl="0" indent="-342900" algn="just" rtl="0">
              <a:lnSpc>
                <a:spcPct val="90000"/>
              </a:lnSpc>
              <a:spcBef>
                <a:spcPts val="1000"/>
              </a:spcBef>
              <a:spcAft>
                <a:spcPts val="0"/>
              </a:spcAft>
              <a:buClr>
                <a:srgbClr val="C00000"/>
              </a:buClr>
              <a:buSzPts val="2400"/>
              <a:buFont typeface="Noto Sans Symbols"/>
              <a:buChar char="✔"/>
            </a:pPr>
            <a:r>
              <a:rPr lang="en-US" sz="2400" b="0" i="0" u="none" strike="noStrike" cap="none">
                <a:solidFill>
                  <a:srgbClr val="0000FF"/>
                </a:solidFill>
                <a:latin typeface="Bookman Old Style"/>
                <a:ea typeface="Bookman Old Style"/>
                <a:cs typeface="Bookman Old Style"/>
                <a:sym typeface="Bookman Old Style"/>
              </a:rPr>
              <a:t>It </a:t>
            </a:r>
            <a:r>
              <a:rPr lang="en-US" sz="2400" b="0" i="0" u="none" strike="noStrike" cap="none">
                <a:solidFill>
                  <a:srgbClr val="FF0000"/>
                </a:solidFill>
                <a:latin typeface="Bookman Old Style"/>
                <a:ea typeface="Bookman Old Style"/>
                <a:cs typeface="Bookman Old Style"/>
                <a:sym typeface="Bookman Old Style"/>
              </a:rPr>
              <a:t>ensure data dependency </a:t>
            </a:r>
            <a:r>
              <a:rPr lang="en-US" sz="2400" b="0" i="0" u="none" strike="noStrike" cap="none">
                <a:solidFill>
                  <a:srgbClr val="0000FF"/>
                </a:solidFill>
                <a:latin typeface="Bookman Old Style"/>
                <a:ea typeface="Bookman Old Style"/>
                <a:cs typeface="Bookman Old Style"/>
                <a:sym typeface="Bookman Old Style"/>
              </a:rPr>
              <a:t>makes sense.</a:t>
            </a:r>
            <a:endParaRPr sz="1400" b="0" i="0" u="none" strike="noStrike" cap="none">
              <a:solidFill>
                <a:srgbClr val="000000"/>
              </a:solidFill>
              <a:latin typeface="Arial"/>
              <a:ea typeface="Arial"/>
              <a:cs typeface="Arial"/>
              <a:sym typeface="Arial"/>
            </a:endParaRPr>
          </a:p>
          <a:p>
            <a:pPr marL="457200" marR="0" lvl="0" indent="-228600" algn="just" rtl="0">
              <a:lnSpc>
                <a:spcPct val="90000"/>
              </a:lnSpc>
              <a:spcBef>
                <a:spcPts val="1000"/>
              </a:spcBef>
              <a:spcAft>
                <a:spcPts val="0"/>
              </a:spcAft>
              <a:buClr>
                <a:schemeClr val="dk1"/>
              </a:buClr>
              <a:buSzPts val="18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91"/>
          <p:cNvSpPr txBox="1"/>
          <p:nvPr/>
        </p:nvSpPr>
        <p:spPr>
          <a:xfrm>
            <a:off x="2895600" y="681037"/>
            <a:ext cx="6556513" cy="6983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C00000"/>
                </a:solidFill>
                <a:latin typeface="Balthazar"/>
                <a:ea typeface="Balthazar"/>
                <a:cs typeface="Balthazar"/>
                <a:sym typeface="Balthazar"/>
              </a:rPr>
              <a:t>Problem without Normalization</a:t>
            </a:r>
            <a:endParaRPr sz="1400" b="0" i="0" u="none" strike="noStrike" cap="none">
              <a:solidFill>
                <a:srgbClr val="000000"/>
              </a:solidFill>
              <a:latin typeface="Arial"/>
              <a:ea typeface="Arial"/>
              <a:cs typeface="Arial"/>
              <a:sym typeface="Arial"/>
            </a:endParaRPr>
          </a:p>
        </p:txBody>
      </p:sp>
      <p:sp>
        <p:nvSpPr>
          <p:cNvPr id="455" name="Google Shape;455;p91"/>
          <p:cNvSpPr txBo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marR="0" lvl="0" indent="-342900" algn="just" rtl="0">
              <a:lnSpc>
                <a:spcPct val="90000"/>
              </a:lnSpc>
              <a:spcBef>
                <a:spcPts val="1000"/>
              </a:spcBef>
              <a:spcAft>
                <a:spcPts val="0"/>
              </a:spcAft>
              <a:buClr>
                <a:srgbClr val="C00000"/>
              </a:buClr>
              <a:buSzPts val="2400"/>
              <a:buFont typeface="Noto Sans Symbols"/>
              <a:buChar char="✔"/>
            </a:pPr>
            <a:r>
              <a:rPr lang="en-US" sz="2400" b="0" i="0" u="none" strike="noStrike" cap="none">
                <a:solidFill>
                  <a:srgbClr val="0000FF"/>
                </a:solidFill>
                <a:latin typeface="Bookman Old Style"/>
                <a:ea typeface="Bookman Old Style"/>
                <a:cs typeface="Bookman Old Style"/>
                <a:sym typeface="Bookman Old Style"/>
              </a:rPr>
              <a:t>Without normalization it becomes difficult to handle and update database without facing data loss.</a:t>
            </a:r>
            <a:endParaRPr sz="1400" b="0" i="0" u="none" strike="noStrike" cap="none">
              <a:solidFill>
                <a:srgbClr val="000000"/>
              </a:solidFill>
              <a:latin typeface="Arial"/>
              <a:ea typeface="Arial"/>
              <a:cs typeface="Arial"/>
              <a:sym typeface="Arial"/>
            </a:endParaRPr>
          </a:p>
          <a:p>
            <a:pPr marL="457200" marR="0" lvl="0" indent="-190500" algn="just" rtl="0">
              <a:lnSpc>
                <a:spcPct val="90000"/>
              </a:lnSpc>
              <a:spcBef>
                <a:spcPts val="1000"/>
              </a:spcBef>
              <a:spcAft>
                <a:spcPts val="0"/>
              </a:spcAft>
              <a:buClr>
                <a:srgbClr val="C00000"/>
              </a:buClr>
              <a:buSzPts val="2400"/>
              <a:buFont typeface="Noto Sans Symbols"/>
              <a:buNone/>
            </a:pPr>
            <a:endParaRPr sz="2400" b="0" i="0" u="none" strike="noStrike" cap="none">
              <a:solidFill>
                <a:srgbClr val="0000FF"/>
              </a:solidFill>
              <a:latin typeface="Bookman Old Style"/>
              <a:ea typeface="Bookman Old Style"/>
              <a:cs typeface="Bookman Old Style"/>
              <a:sym typeface="Bookman Old Style"/>
            </a:endParaRPr>
          </a:p>
          <a:p>
            <a:pPr marL="457200" marR="0" lvl="0" indent="-342900" algn="just" rtl="0">
              <a:lnSpc>
                <a:spcPct val="90000"/>
              </a:lnSpc>
              <a:spcBef>
                <a:spcPts val="1000"/>
              </a:spcBef>
              <a:spcAft>
                <a:spcPts val="0"/>
              </a:spcAft>
              <a:buClr>
                <a:srgbClr val="C00000"/>
              </a:buClr>
              <a:buSzPts val="2400"/>
              <a:buFont typeface="Noto Sans Symbols"/>
              <a:buChar char="✔"/>
            </a:pPr>
            <a:r>
              <a:rPr lang="en-US" sz="2400" b="0" i="0" u="none" strike="noStrike" cap="none">
                <a:solidFill>
                  <a:srgbClr val="0000FF"/>
                </a:solidFill>
                <a:latin typeface="Bookman Old Style"/>
                <a:ea typeface="Bookman Old Style"/>
                <a:cs typeface="Bookman Old Style"/>
                <a:sym typeface="Bookman Old Style"/>
              </a:rPr>
              <a:t>Insertion, updation and deletion anomalies are very frequent if the database is not normalized.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92"/>
          <p:cNvSpPr txBox="1">
            <a:spLocks noGrp="1"/>
          </p:cNvSpPr>
          <p:nvPr>
            <p:ph type="body" idx="1"/>
          </p:nvPr>
        </p:nvSpPr>
        <p:spPr>
          <a:xfrm>
            <a:off x="838200" y="1622425"/>
            <a:ext cx="10515600" cy="4351338"/>
          </a:xfrm>
          <a:prstGeom prst="rect">
            <a:avLst/>
          </a:prstGeom>
          <a:noFill/>
          <a:ln>
            <a:noFill/>
          </a:ln>
        </p:spPr>
        <p:txBody>
          <a:bodyPr spcFirstLastPara="1" wrap="square" lIns="91425" tIns="45700" rIns="91425" bIns="45700" anchor="t" anchorCtr="0">
            <a:normAutofit/>
          </a:bodyPr>
          <a:lstStyle/>
          <a:p>
            <a:pPr marL="457200" lvl="0" indent="-342900" algn="just" rtl="0">
              <a:lnSpc>
                <a:spcPct val="90000"/>
              </a:lnSpc>
              <a:spcBef>
                <a:spcPts val="1000"/>
              </a:spcBef>
              <a:spcAft>
                <a:spcPts val="0"/>
              </a:spcAft>
              <a:buClr>
                <a:srgbClr val="C00000"/>
              </a:buClr>
              <a:buSzPts val="2400"/>
              <a:buFont typeface="Noto Sans Symbols"/>
              <a:buChar char="✔"/>
            </a:pPr>
            <a:r>
              <a:rPr lang="en-US" sz="2400">
                <a:solidFill>
                  <a:srgbClr val="FF0000"/>
                </a:solidFill>
                <a:latin typeface="Bookman Old Style"/>
                <a:ea typeface="Bookman Old Style"/>
                <a:cs typeface="Bookman Old Style"/>
                <a:sym typeface="Bookman Old Style"/>
              </a:rPr>
              <a:t>Insertion Anomaly</a:t>
            </a:r>
            <a:r>
              <a:rPr lang="en-US" sz="2400">
                <a:solidFill>
                  <a:srgbClr val="0000FF"/>
                </a:solidFill>
                <a:latin typeface="Bookman Old Style"/>
                <a:ea typeface="Bookman Old Style"/>
                <a:cs typeface="Bookman Old Style"/>
                <a:sym typeface="Bookman Old Style"/>
              </a:rPr>
              <a:t>: Insertion Anomaly refers to when one cannot insert a new tuple into a relationship due to lack of data.</a:t>
            </a:r>
            <a:endParaRPr/>
          </a:p>
          <a:p>
            <a:pPr marL="457200" lvl="0" indent="-190500" algn="just" rtl="0">
              <a:lnSpc>
                <a:spcPct val="90000"/>
              </a:lnSpc>
              <a:spcBef>
                <a:spcPts val="100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457200" lvl="0" indent="-342900" algn="just" rtl="0">
              <a:lnSpc>
                <a:spcPct val="90000"/>
              </a:lnSpc>
              <a:spcBef>
                <a:spcPts val="1000"/>
              </a:spcBef>
              <a:spcAft>
                <a:spcPts val="0"/>
              </a:spcAft>
              <a:buClr>
                <a:srgbClr val="C00000"/>
              </a:buClr>
              <a:buSzPts val="2400"/>
              <a:buFont typeface="Noto Sans Symbols"/>
              <a:buChar char="✔"/>
            </a:pPr>
            <a:r>
              <a:rPr lang="en-US" sz="2400">
                <a:solidFill>
                  <a:srgbClr val="FF0000"/>
                </a:solidFill>
                <a:latin typeface="Bookman Old Style"/>
                <a:ea typeface="Bookman Old Style"/>
                <a:cs typeface="Bookman Old Style"/>
                <a:sym typeface="Bookman Old Style"/>
              </a:rPr>
              <a:t>Deletion Anomaly</a:t>
            </a:r>
            <a:r>
              <a:rPr lang="en-US" sz="2400">
                <a:solidFill>
                  <a:srgbClr val="0000FF"/>
                </a:solidFill>
                <a:latin typeface="Bookman Old Style"/>
                <a:ea typeface="Bookman Old Style"/>
                <a:cs typeface="Bookman Old Style"/>
                <a:sym typeface="Bookman Old Style"/>
              </a:rPr>
              <a:t>: The delete anomaly refers to the situation where the deletion of data results in the unintended loss of some other important data.</a:t>
            </a:r>
            <a:endParaRPr/>
          </a:p>
          <a:p>
            <a:pPr marL="457200" lvl="0" indent="-190500" algn="just" rtl="0">
              <a:lnSpc>
                <a:spcPct val="90000"/>
              </a:lnSpc>
              <a:spcBef>
                <a:spcPts val="1000"/>
              </a:spcBef>
              <a:spcAft>
                <a:spcPts val="0"/>
              </a:spcAft>
              <a:buClr>
                <a:srgbClr val="C00000"/>
              </a:buClr>
              <a:buSzPts val="2400"/>
              <a:buFont typeface="Noto Sans Symbols"/>
              <a:buNone/>
            </a:pPr>
            <a:endParaRPr sz="2400">
              <a:solidFill>
                <a:srgbClr val="0000FF"/>
              </a:solidFill>
              <a:latin typeface="Bookman Old Style"/>
              <a:ea typeface="Bookman Old Style"/>
              <a:cs typeface="Bookman Old Style"/>
              <a:sym typeface="Bookman Old Style"/>
            </a:endParaRPr>
          </a:p>
          <a:p>
            <a:pPr marL="457200" lvl="0" indent="-342900" algn="just" rtl="0">
              <a:lnSpc>
                <a:spcPct val="90000"/>
              </a:lnSpc>
              <a:spcBef>
                <a:spcPts val="1000"/>
              </a:spcBef>
              <a:spcAft>
                <a:spcPts val="0"/>
              </a:spcAft>
              <a:buClr>
                <a:srgbClr val="C00000"/>
              </a:buClr>
              <a:buSzPts val="2400"/>
              <a:buFont typeface="Noto Sans Symbols"/>
              <a:buChar char="✔"/>
            </a:pPr>
            <a:r>
              <a:rPr lang="en-US" sz="2400">
                <a:solidFill>
                  <a:srgbClr val="FF0000"/>
                </a:solidFill>
                <a:latin typeface="Bookman Old Style"/>
                <a:ea typeface="Bookman Old Style"/>
                <a:cs typeface="Bookman Old Style"/>
                <a:sym typeface="Bookman Old Style"/>
              </a:rPr>
              <a:t>Updation Anomaly</a:t>
            </a:r>
            <a:r>
              <a:rPr lang="en-US" sz="2400">
                <a:solidFill>
                  <a:srgbClr val="0000FF"/>
                </a:solidFill>
                <a:latin typeface="Bookman Old Style"/>
                <a:ea typeface="Bookman Old Style"/>
                <a:cs typeface="Bookman Old Style"/>
                <a:sym typeface="Bookman Old Style"/>
              </a:rPr>
              <a:t>: The update anomaly is when an update of a single data value requires multiple rows of data to be updated.</a:t>
            </a:r>
            <a:endParaRPr/>
          </a:p>
          <a:p>
            <a:pPr marL="457200" lvl="0" indent="-228600" algn="l" rtl="0">
              <a:lnSpc>
                <a:spcPct val="90000"/>
              </a:lnSpc>
              <a:spcBef>
                <a:spcPts val="1000"/>
              </a:spcBef>
              <a:spcAft>
                <a:spcPts val="0"/>
              </a:spcAft>
              <a:buClr>
                <a:schemeClr val="dk1"/>
              </a:buClr>
              <a:buSzPts val="1800"/>
              <a:buNone/>
            </a:pPr>
            <a:endParaRPr>
              <a:latin typeface="Times New Roman"/>
              <a:ea typeface="Times New Roman"/>
              <a:cs typeface="Times New Roman"/>
              <a:sym typeface="Times New Roman"/>
            </a:endParaRPr>
          </a:p>
        </p:txBody>
      </p:sp>
      <p:sp>
        <p:nvSpPr>
          <p:cNvPr id="461" name="Google Shape;461;p92"/>
          <p:cNvSpPr txBox="1"/>
          <p:nvPr/>
        </p:nvSpPr>
        <p:spPr>
          <a:xfrm>
            <a:off x="4810538" y="743506"/>
            <a:ext cx="2188420" cy="8925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C00000"/>
                </a:solidFill>
                <a:latin typeface="Balthazar"/>
                <a:ea typeface="Balthazar"/>
                <a:cs typeface="Balthazar"/>
                <a:sym typeface="Balthazar"/>
              </a:rPr>
              <a:t>Anomalies</a:t>
            </a:r>
            <a:r>
              <a:rPr lang="en-US" sz="3200" b="1"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C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graphicFrame>
        <p:nvGraphicFramePr>
          <p:cNvPr id="466" name="Google Shape;466;p93"/>
          <p:cNvGraphicFramePr/>
          <p:nvPr/>
        </p:nvGraphicFramePr>
        <p:xfrm>
          <a:off x="1779611" y="228601"/>
          <a:ext cx="8358300" cy="2087250"/>
        </p:xfrm>
        <a:graphic>
          <a:graphicData uri="http://schemas.openxmlformats.org/drawingml/2006/table">
            <a:tbl>
              <a:tblPr firstRow="1" bandRow="1">
                <a:noFill/>
                <a:tableStyleId>{1B9681CB-D28A-403A-9D76-C68C2891D5FE}</a:tableStyleId>
              </a:tblPr>
              <a:tblGrid>
                <a:gridCol w="2089575">
                  <a:extLst>
                    <a:ext uri="{9D8B030D-6E8A-4147-A177-3AD203B41FA5}">
                      <a16:colId xmlns:a16="http://schemas.microsoft.com/office/drawing/2014/main" val="20000"/>
                    </a:ext>
                  </a:extLst>
                </a:gridCol>
                <a:gridCol w="2089575">
                  <a:extLst>
                    <a:ext uri="{9D8B030D-6E8A-4147-A177-3AD203B41FA5}">
                      <a16:colId xmlns:a16="http://schemas.microsoft.com/office/drawing/2014/main" val="20001"/>
                    </a:ext>
                  </a:extLst>
                </a:gridCol>
                <a:gridCol w="2089575">
                  <a:extLst>
                    <a:ext uri="{9D8B030D-6E8A-4147-A177-3AD203B41FA5}">
                      <a16:colId xmlns:a16="http://schemas.microsoft.com/office/drawing/2014/main" val="20002"/>
                    </a:ext>
                  </a:extLst>
                </a:gridCol>
                <a:gridCol w="2089575">
                  <a:extLst>
                    <a:ext uri="{9D8B030D-6E8A-4147-A177-3AD203B41FA5}">
                      <a16:colId xmlns:a16="http://schemas.microsoft.com/office/drawing/2014/main" val="20003"/>
                    </a:ext>
                  </a:extLst>
                </a:gridCol>
              </a:tblGrid>
              <a:tr h="417450">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chemeClr val="dk1"/>
                          </a:solidFill>
                        </a:rPr>
                        <a:t>S_id</a:t>
                      </a:r>
                      <a:endParaRPr sz="2000" u="none" strike="noStrike" cap="none">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chemeClr val="dk1"/>
                          </a:solidFill>
                        </a:rPr>
                        <a:t>S_name</a:t>
                      </a:r>
                      <a:endParaRPr sz="2000" u="none" strike="noStrike" cap="none">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chemeClr val="dk1"/>
                          </a:solidFill>
                        </a:rPr>
                        <a:t>S_address</a:t>
                      </a:r>
                      <a:endParaRPr sz="2000" u="none" strike="noStrike" cap="none">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chemeClr val="dk1"/>
                          </a:solidFill>
                        </a:rPr>
                        <a:t>Subject</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4174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401</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Adam</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Noida</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Biology</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4174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402</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Alex</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Panipat</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Maths</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r h="4174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403</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Stuart</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Jammu</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Maths</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4174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404</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Adam</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Noida</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Physics</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bl>
          </a:graphicData>
        </a:graphic>
      </p:graphicFrame>
      <p:sp>
        <p:nvSpPr>
          <p:cNvPr id="467" name="Google Shape;467;p93"/>
          <p:cNvSpPr txBox="1"/>
          <p:nvPr/>
        </p:nvSpPr>
        <p:spPr>
          <a:xfrm>
            <a:off x="564874" y="2683146"/>
            <a:ext cx="11062200" cy="3375900"/>
          </a:xfrm>
          <a:prstGeom prst="rect">
            <a:avLst/>
          </a:prstGeom>
          <a:noFill/>
          <a:ln>
            <a:noFill/>
          </a:ln>
        </p:spPr>
        <p:txBody>
          <a:bodyPr spcFirstLastPara="1" wrap="square" lIns="91425" tIns="45700" rIns="91425" bIns="45700" anchor="t" anchorCtr="0">
            <a:spAutoFit/>
          </a:bodyPr>
          <a:lstStyle/>
          <a:p>
            <a:pPr marL="457200" marR="0" lvl="0" indent="-342900" algn="just" rtl="0">
              <a:lnSpc>
                <a:spcPct val="90000"/>
              </a:lnSpc>
              <a:spcBef>
                <a:spcPts val="0"/>
              </a:spcBef>
              <a:spcAft>
                <a:spcPts val="0"/>
              </a:spcAft>
              <a:buClr>
                <a:srgbClr val="C00000"/>
              </a:buClr>
              <a:buSzPts val="2000"/>
              <a:buFont typeface="Noto Sans Symbols"/>
              <a:buChar char="✔"/>
            </a:pPr>
            <a:r>
              <a:rPr lang="en-US" sz="2000" b="0" i="0" u="none" strike="noStrike" cap="none">
                <a:solidFill>
                  <a:srgbClr val="FF0000"/>
                </a:solidFill>
                <a:latin typeface="Bookman Old Style"/>
                <a:ea typeface="Bookman Old Style"/>
                <a:cs typeface="Bookman Old Style"/>
                <a:sym typeface="Bookman Old Style"/>
              </a:rPr>
              <a:t>Updation Anomaly</a:t>
            </a:r>
            <a:r>
              <a:rPr lang="en-US" sz="2000" b="0" i="0" u="none" strike="noStrike" cap="none">
                <a:solidFill>
                  <a:srgbClr val="0000FF"/>
                </a:solidFill>
                <a:latin typeface="Bookman Old Style"/>
                <a:ea typeface="Bookman Old Style"/>
                <a:cs typeface="Bookman Old Style"/>
                <a:sym typeface="Bookman Old Style"/>
              </a:rPr>
              <a:t>: To update address of student to occurs twice (or) more than twice in a table we have to update address column in all the rows else the data will come inconsistent.</a:t>
            </a:r>
            <a:endParaRPr sz="1400" b="0" i="0" u="none" strike="noStrike" cap="none">
              <a:solidFill>
                <a:srgbClr val="000000"/>
              </a:solidFill>
              <a:latin typeface="Arial"/>
              <a:ea typeface="Arial"/>
              <a:cs typeface="Arial"/>
              <a:sym typeface="Arial"/>
            </a:endParaRPr>
          </a:p>
          <a:p>
            <a:pPr marL="457200" marR="0" lvl="0" indent="-215900" algn="just" rtl="0">
              <a:lnSpc>
                <a:spcPct val="90000"/>
              </a:lnSpc>
              <a:spcBef>
                <a:spcPts val="1000"/>
              </a:spcBef>
              <a:spcAft>
                <a:spcPts val="0"/>
              </a:spcAft>
              <a:buClr>
                <a:srgbClr val="C00000"/>
              </a:buClr>
              <a:buSzPts val="2000"/>
              <a:buFont typeface="Noto Sans Symbols"/>
              <a:buNone/>
            </a:pPr>
            <a:endParaRPr sz="2000" b="0" i="0" u="none" strike="noStrike" cap="none">
              <a:solidFill>
                <a:srgbClr val="0000FF"/>
              </a:solidFill>
              <a:latin typeface="Bookman Old Style"/>
              <a:ea typeface="Bookman Old Style"/>
              <a:cs typeface="Bookman Old Style"/>
              <a:sym typeface="Bookman Old Style"/>
            </a:endParaRPr>
          </a:p>
          <a:p>
            <a:pPr marL="457200" marR="0" lvl="0" indent="-342900" algn="just" rtl="0">
              <a:lnSpc>
                <a:spcPct val="90000"/>
              </a:lnSpc>
              <a:spcBef>
                <a:spcPts val="1000"/>
              </a:spcBef>
              <a:spcAft>
                <a:spcPts val="0"/>
              </a:spcAft>
              <a:buClr>
                <a:srgbClr val="C00000"/>
              </a:buClr>
              <a:buSzPts val="2000"/>
              <a:buFont typeface="Noto Sans Symbols"/>
              <a:buChar char="✔"/>
            </a:pPr>
            <a:r>
              <a:rPr lang="en-US" sz="2000" b="0" i="0" u="none" strike="noStrike" cap="none">
                <a:solidFill>
                  <a:srgbClr val="FF0000"/>
                </a:solidFill>
                <a:latin typeface="Bookman Old Style"/>
                <a:ea typeface="Bookman Old Style"/>
                <a:cs typeface="Bookman Old Style"/>
                <a:sym typeface="Bookman Old Style"/>
              </a:rPr>
              <a:t>Insertion Anomaly</a:t>
            </a:r>
            <a:r>
              <a:rPr lang="en-US" sz="2000" b="0" i="0" u="none" strike="noStrike" cap="none">
                <a:solidFill>
                  <a:srgbClr val="0000FF"/>
                </a:solidFill>
                <a:latin typeface="Bookman Old Style"/>
                <a:ea typeface="Bookman Old Style"/>
                <a:cs typeface="Bookman Old Style"/>
                <a:sym typeface="Bookman Old Style"/>
              </a:rPr>
              <a:t>: Suppose for a student new admission, we have s_id, s_name, s_address of a student but the student has not opted for any subject then we have to insert null for the subject which leads to insertion anomalies.</a:t>
            </a:r>
            <a:endParaRPr sz="1400" b="0" i="0" u="none" strike="noStrike" cap="none">
              <a:solidFill>
                <a:srgbClr val="000000"/>
              </a:solidFill>
              <a:latin typeface="Arial"/>
              <a:ea typeface="Arial"/>
              <a:cs typeface="Arial"/>
              <a:sym typeface="Arial"/>
            </a:endParaRPr>
          </a:p>
          <a:p>
            <a:pPr marL="457200" marR="0" lvl="0" indent="-215900" algn="just" rtl="0">
              <a:lnSpc>
                <a:spcPct val="90000"/>
              </a:lnSpc>
              <a:spcBef>
                <a:spcPts val="1000"/>
              </a:spcBef>
              <a:spcAft>
                <a:spcPts val="0"/>
              </a:spcAft>
              <a:buClr>
                <a:srgbClr val="C00000"/>
              </a:buClr>
              <a:buSzPts val="2000"/>
              <a:buFont typeface="Noto Sans Symbols"/>
              <a:buNone/>
            </a:pPr>
            <a:endParaRPr sz="2000" b="0" i="0" u="none" strike="noStrike" cap="none">
              <a:solidFill>
                <a:srgbClr val="0000FF"/>
              </a:solidFill>
              <a:latin typeface="Bookman Old Style"/>
              <a:ea typeface="Bookman Old Style"/>
              <a:cs typeface="Bookman Old Style"/>
              <a:sym typeface="Bookman Old Style"/>
            </a:endParaRPr>
          </a:p>
          <a:p>
            <a:pPr marL="457200" marR="0" lvl="0" indent="-342900" algn="just" rtl="0">
              <a:lnSpc>
                <a:spcPct val="90000"/>
              </a:lnSpc>
              <a:spcBef>
                <a:spcPts val="1000"/>
              </a:spcBef>
              <a:spcAft>
                <a:spcPts val="0"/>
              </a:spcAft>
              <a:buClr>
                <a:srgbClr val="C00000"/>
              </a:buClr>
              <a:buSzPts val="2000"/>
              <a:buFont typeface="Noto Sans Symbols"/>
              <a:buChar char="✔"/>
            </a:pPr>
            <a:r>
              <a:rPr lang="en-US" sz="2000" b="0" i="0" u="none" strike="noStrike" cap="none">
                <a:solidFill>
                  <a:srgbClr val="FF0000"/>
                </a:solidFill>
                <a:latin typeface="Bookman Old Style"/>
                <a:ea typeface="Bookman Old Style"/>
                <a:cs typeface="Bookman Old Style"/>
                <a:sym typeface="Bookman Old Style"/>
              </a:rPr>
              <a:t>Deletion Anomaly</a:t>
            </a:r>
            <a:r>
              <a:rPr lang="en-US" sz="2000" b="0" i="0" u="none" strike="noStrike" cap="none">
                <a:solidFill>
                  <a:srgbClr val="0000FF"/>
                </a:solidFill>
                <a:latin typeface="Bookman Old Style"/>
                <a:ea typeface="Bookman Old Style"/>
                <a:cs typeface="Bookman Old Style"/>
                <a:sym typeface="Bookman Old Style"/>
              </a:rPr>
              <a:t>: If s_id = 401 has only one subject and temporarily drop it when we delete that row entire student record will be deleted along with it.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94"/>
          <p:cNvSpPr txBox="1"/>
          <p:nvPr/>
        </p:nvSpPr>
        <p:spPr>
          <a:xfrm>
            <a:off x="964096" y="2494302"/>
            <a:ext cx="10227300" cy="16317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C00000"/>
              </a:buClr>
              <a:buSzPts val="2000"/>
              <a:buFont typeface="Noto Sans Symbols"/>
              <a:buChar char="✔"/>
            </a:pPr>
            <a:r>
              <a:rPr lang="en-US" sz="2000" b="0" i="0" u="none" strike="noStrike" cap="none">
                <a:solidFill>
                  <a:srgbClr val="0000FF"/>
                </a:solidFill>
                <a:latin typeface="Bookman Old Style"/>
                <a:ea typeface="Bookman Old Style"/>
                <a:cs typeface="Bookman Old Style"/>
                <a:sym typeface="Bookman Old Style"/>
              </a:rPr>
              <a:t>The term </a:t>
            </a:r>
            <a:r>
              <a:rPr lang="en-US" sz="2000" b="0" i="0" u="none" strike="noStrike" cap="none">
                <a:solidFill>
                  <a:srgbClr val="FF0000"/>
                </a:solidFill>
                <a:latin typeface="Bookman Old Style"/>
                <a:ea typeface="Bookman Old Style"/>
                <a:cs typeface="Bookman Old Style"/>
                <a:sym typeface="Bookman Old Style"/>
              </a:rPr>
              <a:t>Normalization </a:t>
            </a:r>
            <a:r>
              <a:rPr lang="en-US" sz="2000" b="0" i="0" u="none" strike="noStrike" cap="none">
                <a:solidFill>
                  <a:srgbClr val="0000FF"/>
                </a:solidFill>
                <a:latin typeface="Bookman Old Style"/>
                <a:ea typeface="Bookman Old Style"/>
                <a:cs typeface="Bookman Old Style"/>
                <a:sym typeface="Bookman Old Style"/>
              </a:rPr>
              <a:t>comes from the concept of normal form which describe how to organize the data in the database.</a:t>
            </a:r>
            <a:endParaRPr sz="1400" b="0" i="0" u="none" strike="noStrike" cap="none">
              <a:solidFill>
                <a:srgbClr val="000000"/>
              </a:solidFill>
              <a:latin typeface="Arial"/>
              <a:ea typeface="Arial"/>
              <a:cs typeface="Arial"/>
              <a:sym typeface="Arial"/>
            </a:endParaRPr>
          </a:p>
          <a:p>
            <a:pPr marL="342900" marR="0" lvl="0" indent="-215900" algn="just" rtl="0">
              <a:lnSpc>
                <a:spcPct val="100000"/>
              </a:lnSpc>
              <a:spcBef>
                <a:spcPts val="0"/>
              </a:spcBef>
              <a:spcAft>
                <a:spcPts val="0"/>
              </a:spcAft>
              <a:buClr>
                <a:srgbClr val="C00000"/>
              </a:buClr>
              <a:buSzPts val="2000"/>
              <a:buFont typeface="Noto Sans Symbols"/>
              <a:buNone/>
            </a:pPr>
            <a:endParaRPr sz="2000" b="0" i="0" u="none" strike="noStrike" cap="none">
              <a:solidFill>
                <a:srgbClr val="0000FF"/>
              </a:solidFill>
              <a:latin typeface="Bookman Old Style"/>
              <a:ea typeface="Bookman Old Style"/>
              <a:cs typeface="Bookman Old Style"/>
              <a:sym typeface="Bookman Old Style"/>
            </a:endParaRPr>
          </a:p>
          <a:p>
            <a:pPr marL="342900" marR="0" lvl="0" indent="-342900" algn="just" rtl="0">
              <a:lnSpc>
                <a:spcPct val="100000"/>
              </a:lnSpc>
              <a:spcBef>
                <a:spcPts val="0"/>
              </a:spcBef>
              <a:spcAft>
                <a:spcPts val="0"/>
              </a:spcAft>
              <a:buClr>
                <a:srgbClr val="C00000"/>
              </a:buClr>
              <a:buSzPts val="2000"/>
              <a:buFont typeface="Noto Sans Symbols"/>
              <a:buChar char="✔"/>
            </a:pPr>
            <a:r>
              <a:rPr lang="en-US" sz="2000" b="0" i="0" u="none" strike="noStrike" cap="none">
                <a:solidFill>
                  <a:srgbClr val="0000FF"/>
                </a:solidFill>
                <a:latin typeface="Bookman Old Style"/>
                <a:ea typeface="Bookman Old Style"/>
                <a:cs typeface="Bookman Old Style"/>
                <a:sym typeface="Bookman Old Style"/>
              </a:rPr>
              <a:t>Normal Forms were developed around the concept of table based on relational database.</a:t>
            </a:r>
            <a:endParaRPr sz="1400" b="0" i="0" u="none" strike="noStrike" cap="none">
              <a:solidFill>
                <a:srgbClr val="000000"/>
              </a:solidFill>
              <a:latin typeface="Arial"/>
              <a:ea typeface="Arial"/>
              <a:cs typeface="Arial"/>
              <a:sym typeface="Arial"/>
            </a:endParaRPr>
          </a:p>
        </p:txBody>
      </p:sp>
      <p:sp>
        <p:nvSpPr>
          <p:cNvPr id="473" name="Google Shape;473;p94"/>
          <p:cNvSpPr txBox="1"/>
          <p:nvPr/>
        </p:nvSpPr>
        <p:spPr>
          <a:xfrm>
            <a:off x="4096578" y="752753"/>
            <a:ext cx="3892826" cy="78781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C00000"/>
                </a:solidFill>
                <a:latin typeface="Balthazar"/>
                <a:ea typeface="Balthazar"/>
                <a:cs typeface="Balthazar"/>
                <a:sym typeface="Balthazar"/>
              </a:rPr>
              <a:t>NORMAL FORMS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95"/>
          <p:cNvSpPr txBox="1">
            <a:spLocks noGrp="1"/>
          </p:cNvSpPr>
          <p:nvPr>
            <p:ph type="body" idx="1"/>
          </p:nvPr>
        </p:nvSpPr>
        <p:spPr>
          <a:xfrm>
            <a:off x="3066221" y="3060801"/>
            <a:ext cx="6059557" cy="3201303"/>
          </a:xfrm>
          <a:prstGeom prst="rect">
            <a:avLst/>
          </a:prstGeom>
          <a:noFill/>
          <a:ln>
            <a:noFill/>
          </a:ln>
        </p:spPr>
        <p:txBody>
          <a:bodyPr spcFirstLastPara="1" wrap="square" lIns="91425" tIns="45700" rIns="91425" bIns="45700" anchor="t" anchorCtr="0">
            <a:normAutofit/>
          </a:bodyPr>
          <a:lstStyle/>
          <a:p>
            <a:pPr marL="342900" lvl="0" indent="-342900" algn="just" rtl="0">
              <a:lnSpc>
                <a:spcPct val="150000"/>
              </a:lnSpc>
              <a:spcBef>
                <a:spcPts val="0"/>
              </a:spcBef>
              <a:spcAft>
                <a:spcPts val="0"/>
              </a:spcAft>
              <a:buClr>
                <a:srgbClr val="C00000"/>
              </a:buClr>
              <a:buSzPts val="1800"/>
              <a:buFont typeface="Noto Sans Symbols"/>
              <a:buChar char="✔"/>
            </a:pPr>
            <a:r>
              <a:rPr lang="en-US" sz="2000">
                <a:solidFill>
                  <a:srgbClr val="0000FF"/>
                </a:solidFill>
                <a:latin typeface="Bookman Old Style"/>
                <a:ea typeface="Bookman Old Style"/>
                <a:cs typeface="Bookman Old Style"/>
                <a:sym typeface="Bookman Old Style"/>
              </a:rPr>
              <a:t>1NF (First Normal Form)</a:t>
            </a:r>
            <a:endParaRPr/>
          </a:p>
          <a:p>
            <a:pPr marL="342900" lvl="0" indent="-342900" algn="just" rtl="0">
              <a:lnSpc>
                <a:spcPct val="150000"/>
              </a:lnSpc>
              <a:spcBef>
                <a:spcPts val="0"/>
              </a:spcBef>
              <a:spcAft>
                <a:spcPts val="0"/>
              </a:spcAft>
              <a:buClr>
                <a:srgbClr val="C00000"/>
              </a:buClr>
              <a:buSzPts val="1800"/>
              <a:buFont typeface="Noto Sans Symbols"/>
              <a:buChar char="✔"/>
            </a:pPr>
            <a:r>
              <a:rPr lang="en-US" sz="2000">
                <a:solidFill>
                  <a:srgbClr val="0000FF"/>
                </a:solidFill>
                <a:latin typeface="Bookman Old Style"/>
                <a:ea typeface="Bookman Old Style"/>
                <a:cs typeface="Bookman Old Style"/>
                <a:sym typeface="Bookman Old Style"/>
              </a:rPr>
              <a:t>2NF (Second Normal Form)</a:t>
            </a:r>
            <a:endParaRPr/>
          </a:p>
          <a:p>
            <a:pPr marL="342900" lvl="0" indent="-342900" algn="just" rtl="0">
              <a:lnSpc>
                <a:spcPct val="150000"/>
              </a:lnSpc>
              <a:spcBef>
                <a:spcPts val="0"/>
              </a:spcBef>
              <a:spcAft>
                <a:spcPts val="0"/>
              </a:spcAft>
              <a:buClr>
                <a:srgbClr val="C00000"/>
              </a:buClr>
              <a:buSzPts val="1800"/>
              <a:buFont typeface="Noto Sans Symbols"/>
              <a:buChar char="✔"/>
            </a:pPr>
            <a:r>
              <a:rPr lang="en-US" sz="2000">
                <a:solidFill>
                  <a:srgbClr val="0000FF"/>
                </a:solidFill>
                <a:latin typeface="Bookman Old Style"/>
                <a:ea typeface="Bookman Old Style"/>
                <a:cs typeface="Bookman Old Style"/>
                <a:sym typeface="Bookman Old Style"/>
              </a:rPr>
              <a:t>3NF (Third Normal Form)</a:t>
            </a:r>
            <a:endParaRPr/>
          </a:p>
          <a:p>
            <a:pPr marL="342900" lvl="0" indent="-342900" algn="just" rtl="0">
              <a:lnSpc>
                <a:spcPct val="150000"/>
              </a:lnSpc>
              <a:spcBef>
                <a:spcPts val="0"/>
              </a:spcBef>
              <a:spcAft>
                <a:spcPts val="0"/>
              </a:spcAft>
              <a:buClr>
                <a:srgbClr val="C00000"/>
              </a:buClr>
              <a:buSzPts val="1800"/>
              <a:buFont typeface="Noto Sans Symbols"/>
              <a:buChar char="✔"/>
            </a:pPr>
            <a:r>
              <a:rPr lang="en-US" sz="2000">
                <a:solidFill>
                  <a:srgbClr val="0000FF"/>
                </a:solidFill>
                <a:latin typeface="Bookman Old Style"/>
                <a:ea typeface="Bookman Old Style"/>
                <a:cs typeface="Bookman Old Style"/>
                <a:sym typeface="Bookman Old Style"/>
              </a:rPr>
              <a:t>BCNF (Boyce-Codd Normal Form)</a:t>
            </a:r>
            <a:endParaRPr/>
          </a:p>
          <a:p>
            <a:pPr marL="342900" lvl="0" indent="-342900" algn="just" rtl="0">
              <a:lnSpc>
                <a:spcPct val="150000"/>
              </a:lnSpc>
              <a:spcBef>
                <a:spcPts val="0"/>
              </a:spcBef>
              <a:spcAft>
                <a:spcPts val="0"/>
              </a:spcAft>
              <a:buClr>
                <a:srgbClr val="C00000"/>
              </a:buClr>
              <a:buSzPts val="1800"/>
              <a:buFont typeface="Noto Sans Symbols"/>
              <a:buChar char="✔"/>
            </a:pPr>
            <a:r>
              <a:rPr lang="en-US" sz="2000">
                <a:solidFill>
                  <a:srgbClr val="0000FF"/>
                </a:solidFill>
                <a:latin typeface="Bookman Old Style"/>
                <a:ea typeface="Bookman Old Style"/>
                <a:cs typeface="Bookman Old Style"/>
                <a:sym typeface="Bookman Old Style"/>
              </a:rPr>
              <a:t>4NF (Fourth Normal Form)</a:t>
            </a:r>
            <a:endParaRPr/>
          </a:p>
          <a:p>
            <a:pPr marL="342900" lvl="0" indent="-342900" algn="just" rtl="0">
              <a:lnSpc>
                <a:spcPct val="150000"/>
              </a:lnSpc>
              <a:spcBef>
                <a:spcPts val="0"/>
              </a:spcBef>
              <a:spcAft>
                <a:spcPts val="0"/>
              </a:spcAft>
              <a:buClr>
                <a:srgbClr val="C00000"/>
              </a:buClr>
              <a:buSzPts val="1800"/>
              <a:buFont typeface="Noto Sans Symbols"/>
              <a:buChar char="✔"/>
            </a:pPr>
            <a:r>
              <a:rPr lang="en-US" sz="2000">
                <a:solidFill>
                  <a:srgbClr val="0000FF"/>
                </a:solidFill>
                <a:latin typeface="Bookman Old Style"/>
                <a:ea typeface="Bookman Old Style"/>
                <a:cs typeface="Bookman Old Style"/>
                <a:sym typeface="Bookman Old Style"/>
              </a:rPr>
              <a:t>5NF (Fifth Normal Form)</a:t>
            </a:r>
            <a:endParaRPr/>
          </a:p>
        </p:txBody>
      </p:sp>
      <p:sp>
        <p:nvSpPr>
          <p:cNvPr id="479" name="Google Shape;479;p95"/>
          <p:cNvSpPr txBox="1"/>
          <p:nvPr/>
        </p:nvSpPr>
        <p:spPr>
          <a:xfrm>
            <a:off x="5168262" y="2346221"/>
            <a:ext cx="1237839"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C00000"/>
                </a:solidFill>
                <a:latin typeface="Balthazar"/>
                <a:ea typeface="Balthazar"/>
                <a:cs typeface="Balthazar"/>
                <a:sym typeface="Balthazar"/>
              </a:rPr>
              <a:t>Types</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0" name="Google Shape;480;p95" descr="Database Normalization :: Part 1 - Knoldus Blogs"/>
          <p:cNvPicPr preferRelativeResize="0"/>
          <p:nvPr/>
        </p:nvPicPr>
        <p:blipFill rotWithShape="1">
          <a:blip r:embed="rId3">
            <a:alphaModFix/>
          </a:blip>
          <a:srcRect/>
          <a:stretch/>
        </p:blipFill>
        <p:spPr>
          <a:xfrm>
            <a:off x="1728277" y="96626"/>
            <a:ext cx="8154679" cy="238815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96"/>
          <p:cNvSpPr txBox="1"/>
          <p:nvPr/>
        </p:nvSpPr>
        <p:spPr>
          <a:xfrm>
            <a:off x="3511826" y="912175"/>
            <a:ext cx="5006009" cy="5691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C00000"/>
                </a:solidFill>
                <a:latin typeface="Balthazar"/>
                <a:ea typeface="Balthazar"/>
                <a:cs typeface="Balthazar"/>
                <a:sym typeface="Balthazar"/>
              </a:rPr>
              <a:t>UN-NORMALIZED FORM</a:t>
            </a:r>
            <a:endParaRPr sz="1400" b="0" i="0" u="none" strike="noStrike" cap="none">
              <a:solidFill>
                <a:srgbClr val="000000"/>
              </a:solidFill>
              <a:latin typeface="Arial"/>
              <a:ea typeface="Arial"/>
              <a:cs typeface="Arial"/>
              <a:sym typeface="Arial"/>
            </a:endParaRPr>
          </a:p>
        </p:txBody>
      </p:sp>
      <p:sp>
        <p:nvSpPr>
          <p:cNvPr id="486" name="Google Shape;486;p96"/>
          <p:cNvSpPr txBo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342900" marR="0" lvl="0" indent="-342900" algn="just" rtl="0">
              <a:lnSpc>
                <a:spcPct val="150000"/>
              </a:lnSpc>
              <a:spcBef>
                <a:spcPts val="0"/>
              </a:spcBef>
              <a:spcAft>
                <a:spcPts val="0"/>
              </a:spcAft>
              <a:buClr>
                <a:srgbClr val="C00000"/>
              </a:buClr>
              <a:buSzPts val="1800"/>
              <a:buFont typeface="Noto Sans Symbols"/>
              <a:buChar char="✔"/>
            </a:pPr>
            <a:r>
              <a:rPr lang="en-US" sz="2000" b="0" i="0" u="none" strike="noStrike" cap="none">
                <a:solidFill>
                  <a:srgbClr val="0000FF"/>
                </a:solidFill>
                <a:latin typeface="Bookman Old Style"/>
                <a:ea typeface="Bookman Old Style"/>
                <a:cs typeface="Bookman Old Style"/>
                <a:sym typeface="Bookman Old Style"/>
              </a:rPr>
              <a:t>If a table contains one or more repeating groups it is called </a:t>
            </a:r>
            <a:r>
              <a:rPr lang="en-US" sz="2000" b="0" i="0" u="none" strike="noStrike" cap="none">
                <a:solidFill>
                  <a:srgbClr val="FF0000"/>
                </a:solidFill>
                <a:latin typeface="Bookman Old Style"/>
                <a:ea typeface="Bookman Old Style"/>
                <a:cs typeface="Bookman Old Style"/>
                <a:sym typeface="Bookman Old Style"/>
              </a:rPr>
              <a:t>Un-Normalized </a:t>
            </a:r>
            <a:r>
              <a:rPr lang="en-US" sz="2000" b="0" i="0" u="none" strike="noStrike" cap="none">
                <a:solidFill>
                  <a:srgbClr val="0000FF"/>
                </a:solidFill>
                <a:latin typeface="Bookman Old Style"/>
                <a:ea typeface="Bookman Old Style"/>
                <a:cs typeface="Bookman Old Style"/>
                <a:sym typeface="Bookman Old Style"/>
              </a:rPr>
              <a:t>form.</a:t>
            </a:r>
            <a:endParaRPr sz="1400" b="0" i="0" u="none" strike="noStrike" cap="none">
              <a:solidFill>
                <a:srgbClr val="000000"/>
              </a:solidFill>
              <a:latin typeface="Arial"/>
              <a:ea typeface="Arial"/>
              <a:cs typeface="Arial"/>
              <a:sym typeface="Arial"/>
            </a:endParaRPr>
          </a:p>
          <a:p>
            <a:pPr marL="457200" marR="0" lvl="0" indent="-228600" algn="l" rtl="0">
              <a:lnSpc>
                <a:spcPct val="90000"/>
              </a:lnSpc>
              <a:spcBef>
                <a:spcPts val="1000"/>
              </a:spcBef>
              <a:spcAft>
                <a:spcPts val="0"/>
              </a:spcAft>
              <a:buClr>
                <a:schemeClr val="dk1"/>
              </a:buClr>
              <a:buSzPts val="1800"/>
              <a:buFont typeface="Arial"/>
              <a:buNone/>
            </a:pPr>
            <a:endParaRPr sz="2800" b="0" i="0" u="none" strike="noStrike" cap="none">
              <a:solidFill>
                <a:schemeClr val="dk1"/>
              </a:solidFill>
              <a:latin typeface="Calibri"/>
              <a:ea typeface="Calibri"/>
              <a:cs typeface="Calibri"/>
              <a:sym typeface="Calibri"/>
            </a:endParaRPr>
          </a:p>
        </p:txBody>
      </p:sp>
      <p:graphicFrame>
        <p:nvGraphicFramePr>
          <p:cNvPr id="487" name="Google Shape;487;p96"/>
          <p:cNvGraphicFramePr/>
          <p:nvPr/>
        </p:nvGraphicFramePr>
        <p:xfrm>
          <a:off x="3499336" y="3429000"/>
          <a:ext cx="4697150" cy="1664000"/>
        </p:xfrm>
        <a:graphic>
          <a:graphicData uri="http://schemas.openxmlformats.org/drawingml/2006/table">
            <a:tbl>
              <a:tblPr firstRow="1" bandRow="1">
                <a:noFill/>
                <a:tableStyleId>{E565ACF0-AD70-499E-B275-AE6BA40694AE}</a:tableStyleId>
              </a:tblPr>
              <a:tblGrid>
                <a:gridCol w="2348575">
                  <a:extLst>
                    <a:ext uri="{9D8B030D-6E8A-4147-A177-3AD203B41FA5}">
                      <a16:colId xmlns:a16="http://schemas.microsoft.com/office/drawing/2014/main" val="20000"/>
                    </a:ext>
                  </a:extLst>
                </a:gridCol>
                <a:gridCol w="2348575">
                  <a:extLst>
                    <a:ext uri="{9D8B030D-6E8A-4147-A177-3AD203B41FA5}">
                      <a16:colId xmlns:a16="http://schemas.microsoft.com/office/drawing/2014/main" val="20001"/>
                    </a:ext>
                  </a:extLst>
                </a:gridCol>
              </a:tblGrid>
              <a:tr h="416075">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dk1"/>
                          </a:solidFill>
                          <a:latin typeface="Arial"/>
                          <a:ea typeface="Arial"/>
                          <a:cs typeface="Arial"/>
                          <a:sym typeface="Arial"/>
                        </a:rPr>
                        <a:t>Course</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dk1"/>
                          </a:solidFill>
                          <a:latin typeface="Arial"/>
                          <a:ea typeface="Arial"/>
                          <a:cs typeface="Arial"/>
                          <a:sym typeface="Arial"/>
                        </a:rPr>
                        <a:t>Content</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3627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Programming</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C, Java, Python</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116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Web</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HTML, ASP, PHP</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7"/>
          <p:cNvSpPr txBox="1">
            <a:spLocks noGrp="1"/>
          </p:cNvSpPr>
          <p:nvPr>
            <p:ph type="body" idx="1"/>
          </p:nvPr>
        </p:nvSpPr>
        <p:spPr>
          <a:xfrm>
            <a:off x="207034" y="1043796"/>
            <a:ext cx="10515600" cy="4261449"/>
          </a:xfrm>
          <a:prstGeom prst="rect">
            <a:avLst/>
          </a:prstGeom>
          <a:noFill/>
          <a:ln>
            <a:noFill/>
          </a:ln>
        </p:spPr>
        <p:txBody>
          <a:bodyPr spcFirstLastPara="1" wrap="square" lIns="91425" tIns="45700" rIns="91425" bIns="45700" anchor="t" anchorCtr="0">
            <a:normAutofit/>
          </a:bodyPr>
          <a:lstStyle/>
          <a:p>
            <a:pPr marL="457200" lvl="0" indent="-342900" algn="l" rtl="0">
              <a:lnSpc>
                <a:spcPct val="120000"/>
              </a:lnSpc>
              <a:spcBef>
                <a:spcPts val="1000"/>
              </a:spcBef>
              <a:spcAft>
                <a:spcPts val="0"/>
              </a:spcAft>
              <a:buSzPts val="1800"/>
              <a:buChar char="•"/>
            </a:pPr>
            <a:r>
              <a:rPr lang="en-US" sz="2400"/>
              <a:t>A unary operation that returns its argument relation, with certain attributes left out.  </a:t>
            </a:r>
            <a:endParaRPr/>
          </a:p>
          <a:p>
            <a:pPr marL="457200" lvl="0" indent="-342900" algn="l" rtl="0">
              <a:lnSpc>
                <a:spcPct val="120000"/>
              </a:lnSpc>
              <a:spcBef>
                <a:spcPts val="1000"/>
              </a:spcBef>
              <a:spcAft>
                <a:spcPts val="0"/>
              </a:spcAft>
              <a:buSzPts val="1800"/>
              <a:buChar char="•"/>
            </a:pPr>
            <a:r>
              <a:rPr lang="en-US" sz="2400"/>
              <a:t>Notation:</a:t>
            </a:r>
            <a:endParaRPr/>
          </a:p>
          <a:p>
            <a:pPr marL="457200" lvl="0" indent="-342900" algn="l" rtl="0">
              <a:lnSpc>
                <a:spcPct val="120000"/>
              </a:lnSpc>
              <a:spcBef>
                <a:spcPts val="1000"/>
              </a:spcBef>
              <a:spcAft>
                <a:spcPts val="0"/>
              </a:spcAft>
              <a:buSzPts val="1800"/>
              <a:buNone/>
            </a:pPr>
            <a:r>
              <a:rPr lang="en-US" sz="2400"/>
              <a:t>                  ∏ </a:t>
            </a:r>
            <a:r>
              <a:rPr lang="en-US" sz="2400" i="1" baseline="-25000"/>
              <a:t>A1,A2,A3 ….Ak </a:t>
            </a:r>
            <a:r>
              <a:rPr lang="en-US" sz="2400" baseline="-25000"/>
              <a:t> </a:t>
            </a:r>
            <a:r>
              <a:rPr lang="en-US" sz="2400"/>
              <a:t>(</a:t>
            </a:r>
            <a:r>
              <a:rPr lang="en-US" sz="2400" i="1"/>
              <a:t>r</a:t>
            </a:r>
            <a:r>
              <a:rPr lang="en-US" sz="2400"/>
              <a:t>)</a:t>
            </a:r>
            <a:r>
              <a:rPr lang="en-US" sz="2400">
                <a:solidFill>
                  <a:srgbClr val="7F7F7F"/>
                </a:solidFill>
              </a:rPr>
              <a:t>	</a:t>
            </a:r>
            <a:endParaRPr/>
          </a:p>
          <a:p>
            <a:pPr marL="457200" lvl="0" indent="-342900" algn="l" rtl="0">
              <a:lnSpc>
                <a:spcPct val="120000"/>
              </a:lnSpc>
              <a:spcBef>
                <a:spcPts val="1000"/>
              </a:spcBef>
              <a:spcAft>
                <a:spcPts val="0"/>
              </a:spcAft>
              <a:buSzPts val="1800"/>
              <a:buFont typeface="Arial"/>
              <a:buNone/>
            </a:pPr>
            <a:r>
              <a:rPr lang="en-US" sz="2400"/>
              <a:t>	where </a:t>
            </a:r>
            <a:r>
              <a:rPr lang="en-US" sz="2400" i="1"/>
              <a:t>A</a:t>
            </a:r>
            <a:r>
              <a:rPr lang="en-US" sz="2400" i="1" baseline="-25000"/>
              <a:t>1</a:t>
            </a:r>
            <a:r>
              <a:rPr lang="en-US" sz="2400" i="1"/>
              <a:t>, A</a:t>
            </a:r>
            <a:r>
              <a:rPr lang="en-US" sz="2400" i="1" baseline="-25000"/>
              <a:t>2</a:t>
            </a:r>
            <a:r>
              <a:rPr lang="en-US" sz="2400"/>
              <a:t>,  …, </a:t>
            </a:r>
            <a:r>
              <a:rPr lang="en-US" sz="2400" i="1"/>
              <a:t>A</a:t>
            </a:r>
            <a:r>
              <a:rPr lang="en-US" sz="2400" i="1" baseline="-25000"/>
              <a:t>k</a:t>
            </a:r>
            <a:r>
              <a:rPr lang="en-US" sz="2400"/>
              <a:t>  are attribute names and </a:t>
            </a:r>
            <a:r>
              <a:rPr lang="en-US" sz="2400" i="1"/>
              <a:t>r</a:t>
            </a:r>
            <a:r>
              <a:rPr lang="en-US" sz="2400"/>
              <a:t> is a relation name.</a:t>
            </a:r>
            <a:endParaRPr/>
          </a:p>
          <a:p>
            <a:pPr marL="457200" lvl="0" indent="-342900" algn="l" rtl="0">
              <a:lnSpc>
                <a:spcPct val="90000"/>
              </a:lnSpc>
              <a:spcBef>
                <a:spcPts val="1000"/>
              </a:spcBef>
              <a:spcAft>
                <a:spcPts val="0"/>
              </a:spcAft>
              <a:buSzPts val="1800"/>
              <a:buChar char="•"/>
            </a:pPr>
            <a:r>
              <a:rPr lang="en-US" sz="2400"/>
              <a:t>The result is defined as the relation of </a:t>
            </a:r>
            <a:r>
              <a:rPr lang="en-US" sz="2400" i="1"/>
              <a:t>k</a:t>
            </a:r>
            <a:r>
              <a:rPr lang="en-US" sz="2400"/>
              <a:t> columns obtained by erasing the columns that are not listed</a:t>
            </a:r>
            <a:endParaRPr/>
          </a:p>
          <a:p>
            <a:pPr marL="457200" lvl="0" indent="-342900" algn="l" rtl="0">
              <a:lnSpc>
                <a:spcPct val="90000"/>
              </a:lnSpc>
              <a:spcBef>
                <a:spcPts val="1000"/>
              </a:spcBef>
              <a:spcAft>
                <a:spcPts val="0"/>
              </a:spcAft>
              <a:buSzPts val="1800"/>
              <a:buChar char="•"/>
            </a:pPr>
            <a:r>
              <a:rPr lang="en-US" sz="2400"/>
              <a:t>Duplicate rows removed from result, since relations are sets</a:t>
            </a:r>
            <a:endParaRPr/>
          </a:p>
        </p:txBody>
      </p:sp>
      <p:sp>
        <p:nvSpPr>
          <p:cNvPr id="121" name="Google Shape;121;p7"/>
          <p:cNvSpPr/>
          <p:nvPr/>
        </p:nvSpPr>
        <p:spPr>
          <a:xfrm>
            <a:off x="0" y="17252"/>
            <a:ext cx="1100730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FF0000"/>
                </a:solidFill>
                <a:latin typeface="Balthazar"/>
                <a:ea typeface="Balthazar"/>
                <a:cs typeface="Balthazar"/>
                <a:sym typeface="Balthazar"/>
              </a:rPr>
              <a:t>PROJECT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97"/>
          <p:cNvSpPr txBox="1"/>
          <p:nvPr/>
        </p:nvSpPr>
        <p:spPr>
          <a:xfrm>
            <a:off x="2955235" y="624889"/>
            <a:ext cx="5840896" cy="6983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C00000"/>
                </a:solidFill>
                <a:latin typeface="Balthazar"/>
                <a:ea typeface="Balthazar"/>
                <a:cs typeface="Balthazar"/>
                <a:sym typeface="Balthazar"/>
              </a:rPr>
              <a:t>FIRST NORMAL FORM (1NF)</a:t>
            </a:r>
            <a:endParaRPr sz="1400" b="0" i="0" u="none" strike="noStrike" cap="none">
              <a:solidFill>
                <a:srgbClr val="000000"/>
              </a:solidFill>
              <a:latin typeface="Arial"/>
              <a:ea typeface="Arial"/>
              <a:cs typeface="Arial"/>
              <a:sym typeface="Arial"/>
            </a:endParaRPr>
          </a:p>
        </p:txBody>
      </p:sp>
      <p:sp>
        <p:nvSpPr>
          <p:cNvPr id="493" name="Google Shape;493;p97"/>
          <p:cNvSpPr txBo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marR="0" lvl="0" indent="-342900" algn="just" rtl="0">
              <a:lnSpc>
                <a:spcPct val="90000"/>
              </a:lnSpc>
              <a:spcBef>
                <a:spcPts val="1000"/>
              </a:spcBef>
              <a:spcAft>
                <a:spcPts val="0"/>
              </a:spcAft>
              <a:buClr>
                <a:srgbClr val="C00000"/>
              </a:buClr>
              <a:buSzPts val="2000"/>
              <a:buFont typeface="Noto Sans Symbols"/>
              <a:buChar char="✔"/>
            </a:pPr>
            <a:r>
              <a:rPr lang="en-US" sz="2000" b="0" i="0" u="none" strike="noStrike" cap="none">
                <a:solidFill>
                  <a:srgbClr val="0000FF"/>
                </a:solidFill>
                <a:latin typeface="Bookman Old Style"/>
                <a:ea typeface="Bookman Old Style"/>
                <a:cs typeface="Bookman Old Style"/>
                <a:sym typeface="Bookman Old Style"/>
              </a:rPr>
              <a:t>A relation is said to be in First Normal Form </a:t>
            </a:r>
            <a:endParaRPr sz="1400" b="0" i="0" u="none" strike="noStrike" cap="none">
              <a:solidFill>
                <a:srgbClr val="000000"/>
              </a:solidFill>
              <a:latin typeface="Arial"/>
              <a:ea typeface="Arial"/>
              <a:cs typeface="Arial"/>
              <a:sym typeface="Arial"/>
            </a:endParaRPr>
          </a:p>
          <a:p>
            <a:pPr marL="114300" marR="0" lvl="0" indent="0" algn="just" rtl="0">
              <a:lnSpc>
                <a:spcPct val="90000"/>
              </a:lnSpc>
              <a:spcBef>
                <a:spcPts val="1000"/>
              </a:spcBef>
              <a:spcAft>
                <a:spcPts val="0"/>
              </a:spcAft>
              <a:buClr>
                <a:srgbClr val="C00000"/>
              </a:buClr>
              <a:buSzPts val="2000"/>
              <a:buFont typeface="Arial"/>
              <a:buNone/>
            </a:pPr>
            <a:endParaRPr sz="2000" b="0" i="0" u="none" strike="noStrike" cap="none">
              <a:solidFill>
                <a:srgbClr val="0000FF"/>
              </a:solidFill>
              <a:latin typeface="Bookman Old Style"/>
              <a:ea typeface="Bookman Old Style"/>
              <a:cs typeface="Bookman Old Style"/>
              <a:sym typeface="Bookman Old Style"/>
            </a:endParaRPr>
          </a:p>
          <a:p>
            <a:pPr marL="914400" marR="0" lvl="1" indent="-342900" algn="just" rtl="0">
              <a:lnSpc>
                <a:spcPct val="90000"/>
              </a:lnSpc>
              <a:spcBef>
                <a:spcPts val="500"/>
              </a:spcBef>
              <a:spcAft>
                <a:spcPts val="0"/>
              </a:spcAft>
              <a:buClr>
                <a:srgbClr val="C00000"/>
              </a:buClr>
              <a:buSzPts val="2000"/>
              <a:buFont typeface="Noto Sans Symbols"/>
              <a:buChar char="✔"/>
            </a:pPr>
            <a:r>
              <a:rPr lang="en-US" sz="2000" b="0" i="0" u="none" strike="noStrike" cap="none">
                <a:solidFill>
                  <a:srgbClr val="0000FF"/>
                </a:solidFill>
                <a:latin typeface="Bookman Old Style"/>
                <a:ea typeface="Bookman Old Style"/>
                <a:cs typeface="Bookman Old Style"/>
                <a:sym typeface="Bookman Old Style"/>
              </a:rPr>
              <a:t>If and only if all the attributes of relation are </a:t>
            </a:r>
            <a:r>
              <a:rPr lang="en-US" sz="2000" b="0" i="0" u="none" strike="noStrike" cap="none">
                <a:solidFill>
                  <a:srgbClr val="FF0000"/>
                </a:solidFill>
                <a:latin typeface="Bookman Old Style"/>
                <a:ea typeface="Bookman Old Style"/>
                <a:cs typeface="Bookman Old Style"/>
                <a:sym typeface="Bookman Old Style"/>
              </a:rPr>
              <a:t>atomic </a:t>
            </a:r>
            <a:r>
              <a:rPr lang="en-US" sz="2000" b="0" i="0" u="none" strike="noStrike" cap="none">
                <a:solidFill>
                  <a:srgbClr val="0000FF"/>
                </a:solidFill>
                <a:latin typeface="Bookman Old Style"/>
                <a:ea typeface="Bookman Old Style"/>
                <a:cs typeface="Bookman Old Style"/>
                <a:sym typeface="Bookman Old Style"/>
              </a:rPr>
              <a:t>(Single valued) in nature.</a:t>
            </a:r>
            <a:endParaRPr sz="1400" b="0" i="0" u="none" strike="noStrike" cap="none">
              <a:solidFill>
                <a:srgbClr val="000000"/>
              </a:solidFill>
              <a:latin typeface="Arial"/>
              <a:ea typeface="Arial"/>
              <a:cs typeface="Arial"/>
              <a:sym typeface="Arial"/>
            </a:endParaRPr>
          </a:p>
          <a:p>
            <a:pPr marL="914400" marR="0" lvl="1" indent="-342900" algn="just" rtl="0">
              <a:lnSpc>
                <a:spcPct val="90000"/>
              </a:lnSpc>
              <a:spcBef>
                <a:spcPts val="500"/>
              </a:spcBef>
              <a:spcAft>
                <a:spcPts val="0"/>
              </a:spcAft>
              <a:buClr>
                <a:srgbClr val="C00000"/>
              </a:buClr>
              <a:buSzPts val="2000"/>
              <a:buFont typeface="Noto Sans Symbols"/>
              <a:buChar char="✔"/>
            </a:pPr>
            <a:r>
              <a:rPr lang="en-US" sz="2000" b="0" i="0" u="none" strike="noStrike" cap="none">
                <a:solidFill>
                  <a:srgbClr val="0000FF"/>
                </a:solidFill>
                <a:latin typeface="Bookman Old Style"/>
                <a:ea typeface="Bookman Old Style"/>
                <a:cs typeface="Bookman Old Style"/>
                <a:sym typeface="Bookman Old Style"/>
              </a:rPr>
              <a:t>Must not contain any multi valued (or) composite attributes.</a:t>
            </a:r>
            <a:endParaRPr sz="1400" b="0" i="0" u="none" strike="noStrike" cap="none">
              <a:solidFill>
                <a:srgbClr val="000000"/>
              </a:solidFill>
              <a:latin typeface="Arial"/>
              <a:ea typeface="Arial"/>
              <a:cs typeface="Arial"/>
              <a:sym typeface="Arial"/>
            </a:endParaRPr>
          </a:p>
          <a:p>
            <a:pPr marL="457200" marR="0" lvl="1" indent="0" algn="just" rtl="0">
              <a:lnSpc>
                <a:spcPct val="90000"/>
              </a:lnSpc>
              <a:spcBef>
                <a:spcPts val="500"/>
              </a:spcBef>
              <a:spcAft>
                <a:spcPts val="0"/>
              </a:spcAft>
              <a:buClr>
                <a:schemeClr val="dk1"/>
              </a:buClr>
              <a:buSzPts val="1800"/>
              <a:buFont typeface="Arial"/>
              <a:buNone/>
            </a:pPr>
            <a:endParaRPr sz="2800" b="0" i="0" u="none" strike="noStrike" cap="none">
              <a:solidFill>
                <a:schemeClr val="dk1"/>
              </a:solidFill>
              <a:latin typeface="Calibri"/>
              <a:ea typeface="Calibri"/>
              <a:cs typeface="Calibri"/>
              <a:sym typeface="Calibri"/>
            </a:endParaRPr>
          </a:p>
        </p:txBody>
      </p:sp>
      <p:graphicFrame>
        <p:nvGraphicFramePr>
          <p:cNvPr id="494" name="Google Shape;494;p97"/>
          <p:cNvGraphicFramePr/>
          <p:nvPr/>
        </p:nvGraphicFramePr>
        <p:xfrm>
          <a:off x="3313805" y="4279589"/>
          <a:ext cx="4697150" cy="1664000"/>
        </p:xfrm>
        <a:graphic>
          <a:graphicData uri="http://schemas.openxmlformats.org/drawingml/2006/table">
            <a:tbl>
              <a:tblPr firstRow="1" bandRow="1">
                <a:noFill/>
                <a:tableStyleId>{E565ACF0-AD70-499E-B275-AE6BA40694AE}</a:tableStyleId>
              </a:tblPr>
              <a:tblGrid>
                <a:gridCol w="2348575">
                  <a:extLst>
                    <a:ext uri="{9D8B030D-6E8A-4147-A177-3AD203B41FA5}">
                      <a16:colId xmlns:a16="http://schemas.microsoft.com/office/drawing/2014/main" val="20000"/>
                    </a:ext>
                  </a:extLst>
                </a:gridCol>
                <a:gridCol w="2348575">
                  <a:extLst>
                    <a:ext uri="{9D8B030D-6E8A-4147-A177-3AD203B41FA5}">
                      <a16:colId xmlns:a16="http://schemas.microsoft.com/office/drawing/2014/main" val="20001"/>
                    </a:ext>
                  </a:extLst>
                </a:gridCol>
              </a:tblGrid>
              <a:tr h="416075">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dk1"/>
                          </a:solidFill>
                          <a:latin typeface="Arial"/>
                          <a:ea typeface="Arial"/>
                          <a:cs typeface="Arial"/>
                          <a:sym typeface="Arial"/>
                        </a:rPr>
                        <a:t>Course</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dk1"/>
                          </a:solidFill>
                          <a:latin typeface="Arial"/>
                          <a:ea typeface="Arial"/>
                          <a:cs typeface="Arial"/>
                          <a:sym typeface="Arial"/>
                        </a:rPr>
                        <a:t>Content</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3627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Programming</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C, Java, Python</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116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Web</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HTML, ASP, PHP</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98"/>
          <p:cNvSpPr txBox="1"/>
          <p:nvPr/>
        </p:nvSpPr>
        <p:spPr>
          <a:xfrm>
            <a:off x="497635" y="260648"/>
            <a:ext cx="10803156" cy="6480720"/>
          </a:xfrm>
          <a:prstGeom prst="rect">
            <a:avLst/>
          </a:prstGeom>
          <a:noFill/>
          <a:ln>
            <a:noFill/>
          </a:ln>
        </p:spPr>
        <p:txBody>
          <a:bodyPr spcFirstLastPara="1" wrap="square" lIns="91425" tIns="45700" rIns="91425" bIns="45700" anchor="t" anchorCtr="0">
            <a:normAutofit/>
          </a:bodyPr>
          <a:lstStyle/>
          <a:p>
            <a:pPr marL="914400" marR="0" lvl="1" indent="-342900" algn="just" rtl="0">
              <a:lnSpc>
                <a:spcPct val="90000"/>
              </a:lnSpc>
              <a:spcBef>
                <a:spcPts val="500"/>
              </a:spcBef>
              <a:spcAft>
                <a:spcPts val="0"/>
              </a:spcAft>
              <a:buClr>
                <a:srgbClr val="C00000"/>
              </a:buClr>
              <a:buSzPts val="2000"/>
              <a:buFont typeface="Noto Sans Symbols"/>
              <a:buChar char="✔"/>
            </a:pPr>
            <a:r>
              <a:rPr lang="en-US" sz="2000" b="0" i="0" u="none" strike="noStrike" cap="none">
                <a:solidFill>
                  <a:srgbClr val="0000FF"/>
                </a:solidFill>
                <a:latin typeface="Bookman Old Style"/>
                <a:ea typeface="Bookman Old Style"/>
                <a:cs typeface="Bookman Old Style"/>
                <a:sym typeface="Bookman Old Style"/>
              </a:rPr>
              <a:t>This relation consists of multi-values. Hence it is not in first normal form.</a:t>
            </a:r>
            <a:endParaRPr sz="1400" b="0" i="0" u="none" strike="noStrike" cap="none">
              <a:solidFill>
                <a:srgbClr val="000000"/>
              </a:solidFill>
              <a:latin typeface="Arial"/>
              <a:ea typeface="Arial"/>
              <a:cs typeface="Arial"/>
              <a:sym typeface="Arial"/>
            </a:endParaRPr>
          </a:p>
          <a:p>
            <a:pPr marL="914400" marR="0" lvl="1" indent="-342900" algn="just" rtl="0">
              <a:lnSpc>
                <a:spcPct val="90000"/>
              </a:lnSpc>
              <a:spcBef>
                <a:spcPts val="500"/>
              </a:spcBef>
              <a:spcAft>
                <a:spcPts val="0"/>
              </a:spcAft>
              <a:buClr>
                <a:srgbClr val="C00000"/>
              </a:buClr>
              <a:buSzPts val="2000"/>
              <a:buFont typeface="Noto Sans Symbols"/>
              <a:buChar char="✔"/>
            </a:pPr>
            <a:r>
              <a:rPr lang="en-US" sz="2000" b="0" i="0" u="none" strike="noStrike" cap="none">
                <a:solidFill>
                  <a:srgbClr val="0000FF"/>
                </a:solidFill>
                <a:latin typeface="Bookman Old Style"/>
                <a:ea typeface="Bookman Old Style"/>
                <a:cs typeface="Bookman Old Style"/>
                <a:sym typeface="Bookman Old Style"/>
              </a:rPr>
              <a:t>The multi-values are eliminated and are written separately for each name (i.e.) multi-values are written atomic.</a:t>
            </a:r>
            <a:endParaRPr sz="1400" b="0" i="0" u="none" strike="noStrike" cap="none">
              <a:solidFill>
                <a:srgbClr val="000000"/>
              </a:solidFill>
              <a:latin typeface="Arial"/>
              <a:ea typeface="Arial"/>
              <a:cs typeface="Arial"/>
              <a:sym typeface="Arial"/>
            </a:endParaRPr>
          </a:p>
          <a:p>
            <a:pPr marL="914400" marR="0" lvl="1" indent="-342900" algn="just" rtl="0">
              <a:lnSpc>
                <a:spcPct val="90000"/>
              </a:lnSpc>
              <a:spcBef>
                <a:spcPts val="500"/>
              </a:spcBef>
              <a:spcAft>
                <a:spcPts val="0"/>
              </a:spcAft>
              <a:buClr>
                <a:srgbClr val="C00000"/>
              </a:buClr>
              <a:buSzPts val="2000"/>
              <a:buFont typeface="Noto Sans Symbols"/>
              <a:buChar char="✔"/>
            </a:pPr>
            <a:r>
              <a:rPr lang="en-US" sz="2000" b="0" i="0" u="none" strike="noStrike" cap="none">
                <a:solidFill>
                  <a:srgbClr val="0000FF"/>
                </a:solidFill>
                <a:latin typeface="Bookman Old Style"/>
                <a:ea typeface="Bookman Old Style"/>
                <a:cs typeface="Bookman Old Style"/>
                <a:sym typeface="Bookman Old Style"/>
              </a:rPr>
              <a:t>The table look like, after normalizing,</a:t>
            </a:r>
            <a:endParaRPr sz="1400" b="0" i="0" u="none" strike="noStrike" cap="none">
              <a:solidFill>
                <a:srgbClr val="000000"/>
              </a:solidFill>
              <a:latin typeface="Arial"/>
              <a:ea typeface="Arial"/>
              <a:cs typeface="Arial"/>
              <a:sym typeface="Arial"/>
            </a:endParaRPr>
          </a:p>
          <a:p>
            <a:pPr marL="457200" marR="0" lvl="0" indent="-228600" algn="just" rtl="0">
              <a:lnSpc>
                <a:spcPct val="90000"/>
              </a:lnSpc>
              <a:spcBef>
                <a:spcPts val="1000"/>
              </a:spcBef>
              <a:spcAft>
                <a:spcPts val="0"/>
              </a:spcAft>
              <a:buClr>
                <a:schemeClr val="dk1"/>
              </a:buClr>
              <a:buSzPts val="1800"/>
              <a:buFont typeface="Arial"/>
              <a:buNone/>
            </a:pPr>
            <a:endParaRPr sz="2400" b="0" i="0" u="none" strike="noStrike" cap="none">
              <a:solidFill>
                <a:schemeClr val="dk1"/>
              </a:solidFill>
              <a:latin typeface="Calibri"/>
              <a:ea typeface="Calibri"/>
              <a:cs typeface="Calibri"/>
              <a:sym typeface="Calibri"/>
            </a:endParaRPr>
          </a:p>
          <a:p>
            <a:pPr marL="457200" marR="0" lvl="0" indent="-228600" algn="just" rtl="0">
              <a:lnSpc>
                <a:spcPct val="90000"/>
              </a:lnSpc>
              <a:spcBef>
                <a:spcPts val="1000"/>
              </a:spcBef>
              <a:spcAft>
                <a:spcPts val="0"/>
              </a:spcAft>
              <a:buClr>
                <a:schemeClr val="dk1"/>
              </a:buClr>
              <a:buSzPts val="1800"/>
              <a:buFont typeface="Arial"/>
              <a:buNone/>
            </a:pPr>
            <a:endParaRPr sz="2400" b="0" i="0" u="none" strike="noStrike" cap="none">
              <a:solidFill>
                <a:schemeClr val="dk1"/>
              </a:solidFill>
              <a:latin typeface="Calibri"/>
              <a:ea typeface="Calibri"/>
              <a:cs typeface="Calibri"/>
              <a:sym typeface="Calibri"/>
            </a:endParaRPr>
          </a:p>
          <a:p>
            <a:pPr marL="457200" marR="0" lvl="0" indent="-228600" algn="just" rtl="0">
              <a:lnSpc>
                <a:spcPct val="90000"/>
              </a:lnSpc>
              <a:spcBef>
                <a:spcPts val="1000"/>
              </a:spcBef>
              <a:spcAft>
                <a:spcPts val="0"/>
              </a:spcAft>
              <a:buClr>
                <a:schemeClr val="dk1"/>
              </a:buClr>
              <a:buSzPts val="1800"/>
              <a:buFont typeface="Arial"/>
              <a:buNone/>
            </a:pPr>
            <a:endParaRPr sz="2400" b="0" i="0" u="none" strike="noStrike" cap="none">
              <a:solidFill>
                <a:schemeClr val="dk1"/>
              </a:solidFill>
              <a:latin typeface="Calibri"/>
              <a:ea typeface="Calibri"/>
              <a:cs typeface="Calibri"/>
              <a:sym typeface="Calibri"/>
            </a:endParaRPr>
          </a:p>
          <a:p>
            <a:pPr marL="457200" marR="0" lvl="0" indent="-228600" algn="just" rtl="0">
              <a:lnSpc>
                <a:spcPct val="90000"/>
              </a:lnSpc>
              <a:spcBef>
                <a:spcPts val="1000"/>
              </a:spcBef>
              <a:spcAft>
                <a:spcPts val="0"/>
              </a:spcAft>
              <a:buClr>
                <a:schemeClr val="dk1"/>
              </a:buClr>
              <a:buSzPts val="1800"/>
              <a:buFont typeface="Arial"/>
              <a:buNone/>
            </a:pPr>
            <a:endParaRPr sz="2400" b="0" i="0" u="none" strike="noStrike" cap="none">
              <a:solidFill>
                <a:schemeClr val="dk1"/>
              </a:solidFill>
              <a:latin typeface="Calibri"/>
              <a:ea typeface="Calibri"/>
              <a:cs typeface="Calibri"/>
              <a:sym typeface="Calibri"/>
            </a:endParaRPr>
          </a:p>
          <a:p>
            <a:pPr marL="457200" marR="0" lvl="0" indent="-228600" algn="just" rtl="0">
              <a:lnSpc>
                <a:spcPct val="90000"/>
              </a:lnSpc>
              <a:spcBef>
                <a:spcPts val="1000"/>
              </a:spcBef>
              <a:spcAft>
                <a:spcPts val="0"/>
              </a:spcAft>
              <a:buClr>
                <a:schemeClr val="dk1"/>
              </a:buClr>
              <a:buSzPts val="1800"/>
              <a:buFont typeface="Arial"/>
              <a:buNone/>
            </a:pPr>
            <a:endParaRPr sz="2400" b="0" i="0" u="none" strike="noStrike" cap="none">
              <a:solidFill>
                <a:schemeClr val="dk1"/>
              </a:solidFill>
              <a:latin typeface="Calibri"/>
              <a:ea typeface="Calibri"/>
              <a:cs typeface="Calibri"/>
              <a:sym typeface="Calibri"/>
            </a:endParaRPr>
          </a:p>
          <a:p>
            <a:pPr marL="457200" marR="0" lvl="0" indent="-228600" algn="just" rtl="0">
              <a:lnSpc>
                <a:spcPct val="90000"/>
              </a:lnSpc>
              <a:spcBef>
                <a:spcPts val="1000"/>
              </a:spcBef>
              <a:spcAft>
                <a:spcPts val="0"/>
              </a:spcAft>
              <a:buClr>
                <a:schemeClr val="dk1"/>
              </a:buClr>
              <a:buSzPts val="1800"/>
              <a:buFont typeface="Arial"/>
              <a:buNone/>
            </a:pPr>
            <a:endParaRPr sz="2400" b="0" i="0" u="none" strike="noStrike" cap="none">
              <a:solidFill>
                <a:schemeClr val="dk1"/>
              </a:solidFill>
              <a:latin typeface="Calibri"/>
              <a:ea typeface="Calibri"/>
              <a:cs typeface="Calibri"/>
              <a:sym typeface="Calibri"/>
            </a:endParaRPr>
          </a:p>
          <a:p>
            <a:pPr marL="914400" marR="0" lvl="1" indent="-215900" algn="just" rtl="0">
              <a:lnSpc>
                <a:spcPct val="90000"/>
              </a:lnSpc>
              <a:spcBef>
                <a:spcPts val="500"/>
              </a:spcBef>
              <a:spcAft>
                <a:spcPts val="0"/>
              </a:spcAft>
              <a:buClr>
                <a:srgbClr val="C00000"/>
              </a:buClr>
              <a:buSzPts val="2000"/>
              <a:buFont typeface="Noto Sans Symbols"/>
              <a:buNone/>
            </a:pPr>
            <a:endParaRPr sz="2000" b="0" i="0" u="none" strike="noStrike" cap="none">
              <a:solidFill>
                <a:srgbClr val="0000FF"/>
              </a:solidFill>
              <a:latin typeface="Bookman Old Style"/>
              <a:ea typeface="Bookman Old Style"/>
              <a:cs typeface="Bookman Old Style"/>
              <a:sym typeface="Bookman Old Style"/>
            </a:endParaRPr>
          </a:p>
          <a:p>
            <a:pPr marL="571500" marR="0" lvl="1" indent="0" algn="just" rtl="0">
              <a:lnSpc>
                <a:spcPct val="90000"/>
              </a:lnSpc>
              <a:spcBef>
                <a:spcPts val="500"/>
              </a:spcBef>
              <a:spcAft>
                <a:spcPts val="0"/>
              </a:spcAft>
              <a:buClr>
                <a:srgbClr val="C00000"/>
              </a:buClr>
              <a:buSzPts val="2000"/>
              <a:buFont typeface="Arial"/>
              <a:buNone/>
            </a:pPr>
            <a:endParaRPr sz="2000" b="0" i="0" u="none" strike="noStrike" cap="none">
              <a:solidFill>
                <a:srgbClr val="0000FF"/>
              </a:solidFill>
              <a:latin typeface="Bookman Old Style"/>
              <a:ea typeface="Bookman Old Style"/>
              <a:cs typeface="Bookman Old Style"/>
              <a:sym typeface="Bookman Old Style"/>
            </a:endParaRPr>
          </a:p>
          <a:p>
            <a:pPr marL="914400" marR="0" lvl="1" indent="-342900" algn="just" rtl="0">
              <a:lnSpc>
                <a:spcPct val="90000"/>
              </a:lnSpc>
              <a:spcBef>
                <a:spcPts val="500"/>
              </a:spcBef>
              <a:spcAft>
                <a:spcPts val="0"/>
              </a:spcAft>
              <a:buClr>
                <a:srgbClr val="C00000"/>
              </a:buClr>
              <a:buSzPts val="2000"/>
              <a:buFont typeface="Noto Sans Symbols"/>
              <a:buChar char="✔"/>
            </a:pPr>
            <a:r>
              <a:rPr lang="en-US" sz="2000" b="0" i="0" u="none" strike="noStrike" cap="none">
                <a:solidFill>
                  <a:srgbClr val="0000FF"/>
                </a:solidFill>
                <a:latin typeface="Bookman Old Style"/>
                <a:ea typeface="Bookman Old Style"/>
                <a:cs typeface="Bookman Old Style"/>
                <a:sym typeface="Bookman Old Style"/>
              </a:rPr>
              <a:t>This 1NF allows data redundancy and there will be many column with same data in multiple rows but each row as a whole will be unique.</a:t>
            </a:r>
            <a:endParaRPr sz="1400" b="0" i="0" u="none" strike="noStrike" cap="none">
              <a:solidFill>
                <a:srgbClr val="000000"/>
              </a:solidFill>
              <a:latin typeface="Arial"/>
              <a:ea typeface="Arial"/>
              <a:cs typeface="Arial"/>
              <a:sym typeface="Arial"/>
            </a:endParaRPr>
          </a:p>
          <a:p>
            <a:pPr marL="914400" marR="0" lvl="1" indent="-342900" algn="just" rtl="0">
              <a:lnSpc>
                <a:spcPct val="90000"/>
              </a:lnSpc>
              <a:spcBef>
                <a:spcPts val="500"/>
              </a:spcBef>
              <a:spcAft>
                <a:spcPts val="0"/>
              </a:spcAft>
              <a:buClr>
                <a:srgbClr val="C00000"/>
              </a:buClr>
              <a:buSzPts val="2000"/>
              <a:buFont typeface="Noto Sans Symbols"/>
              <a:buChar char="✔"/>
            </a:pPr>
            <a:r>
              <a:rPr lang="en-US" sz="2000" b="0" i="0" u="none" strike="noStrike" cap="none">
                <a:solidFill>
                  <a:srgbClr val="0000FF"/>
                </a:solidFill>
                <a:latin typeface="Bookman Old Style"/>
                <a:ea typeface="Bookman Old Style"/>
                <a:cs typeface="Bookman Old Style"/>
                <a:sym typeface="Bookman Old Style"/>
              </a:rPr>
              <a:t>It is used in most small to medium application.</a:t>
            </a:r>
            <a:endParaRPr sz="1400" b="0" i="0" u="none" strike="noStrike" cap="none">
              <a:solidFill>
                <a:srgbClr val="000000"/>
              </a:solidFill>
              <a:latin typeface="Arial"/>
              <a:ea typeface="Arial"/>
              <a:cs typeface="Arial"/>
              <a:sym typeface="Arial"/>
            </a:endParaRPr>
          </a:p>
        </p:txBody>
      </p:sp>
      <p:graphicFrame>
        <p:nvGraphicFramePr>
          <p:cNvPr id="500" name="Google Shape;500;p98"/>
          <p:cNvGraphicFramePr/>
          <p:nvPr/>
        </p:nvGraphicFramePr>
        <p:xfrm>
          <a:off x="1355798" y="2483927"/>
          <a:ext cx="3822150" cy="1477260"/>
        </p:xfrm>
        <a:graphic>
          <a:graphicData uri="http://schemas.openxmlformats.org/drawingml/2006/table">
            <a:tbl>
              <a:tblPr firstRow="1" bandRow="1">
                <a:noFill/>
                <a:tableStyleId>{E565ACF0-AD70-499E-B275-AE6BA40694AE}</a:tableStyleId>
              </a:tblPr>
              <a:tblGrid>
                <a:gridCol w="1911075">
                  <a:extLst>
                    <a:ext uri="{9D8B030D-6E8A-4147-A177-3AD203B41FA5}">
                      <a16:colId xmlns:a16="http://schemas.microsoft.com/office/drawing/2014/main" val="20000"/>
                    </a:ext>
                  </a:extLst>
                </a:gridCol>
                <a:gridCol w="1911075">
                  <a:extLst>
                    <a:ext uri="{9D8B030D-6E8A-4147-A177-3AD203B41FA5}">
                      <a16:colId xmlns:a16="http://schemas.microsoft.com/office/drawing/2014/main" val="20001"/>
                    </a:ext>
                  </a:extLst>
                </a:gridCol>
              </a:tblGrid>
              <a:tr h="358100">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dk1"/>
                          </a:solidFill>
                          <a:latin typeface="Arial"/>
                          <a:ea typeface="Arial"/>
                          <a:cs typeface="Arial"/>
                          <a:sym typeface="Arial"/>
                        </a:rPr>
                        <a:t>Course</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dk1"/>
                          </a:solidFill>
                          <a:latin typeface="Arial"/>
                          <a:ea typeface="Arial"/>
                          <a:cs typeface="Arial"/>
                          <a:sym typeface="Arial"/>
                        </a:rPr>
                        <a:t>Content</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714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Programming</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C, Java, Python</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557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Web</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HTML, ASP, PHP</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501" name="Google Shape;501;p98"/>
          <p:cNvGraphicFramePr/>
          <p:nvPr/>
        </p:nvGraphicFramePr>
        <p:xfrm>
          <a:off x="6749008" y="1671027"/>
          <a:ext cx="3822150" cy="3088540"/>
        </p:xfrm>
        <a:graphic>
          <a:graphicData uri="http://schemas.openxmlformats.org/drawingml/2006/table">
            <a:tbl>
              <a:tblPr firstRow="1" bandRow="1">
                <a:noFill/>
                <a:tableStyleId>{E565ACF0-AD70-499E-B275-AE6BA40694AE}</a:tableStyleId>
              </a:tblPr>
              <a:tblGrid>
                <a:gridCol w="1911075">
                  <a:extLst>
                    <a:ext uri="{9D8B030D-6E8A-4147-A177-3AD203B41FA5}">
                      <a16:colId xmlns:a16="http://schemas.microsoft.com/office/drawing/2014/main" val="20000"/>
                    </a:ext>
                  </a:extLst>
                </a:gridCol>
                <a:gridCol w="1911075">
                  <a:extLst>
                    <a:ext uri="{9D8B030D-6E8A-4147-A177-3AD203B41FA5}">
                      <a16:colId xmlns:a16="http://schemas.microsoft.com/office/drawing/2014/main" val="20001"/>
                    </a:ext>
                  </a:extLst>
                </a:gridCol>
              </a:tblGrid>
              <a:tr h="358100">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dk1"/>
                          </a:solidFill>
                          <a:latin typeface="Arial"/>
                          <a:ea typeface="Arial"/>
                          <a:cs typeface="Arial"/>
                          <a:sym typeface="Arial"/>
                        </a:rPr>
                        <a:t>Course</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dk1"/>
                          </a:solidFill>
                          <a:latin typeface="Arial"/>
                          <a:ea typeface="Arial"/>
                          <a:cs typeface="Arial"/>
                          <a:sym typeface="Arial"/>
                        </a:rPr>
                        <a:t>Content</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714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Programming</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C</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714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Programming</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Java</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714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Programming</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Python</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714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Web</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HTML</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714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Web</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ASP</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5502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Web</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PHP</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502" name="Google Shape;502;p98"/>
          <p:cNvSpPr/>
          <p:nvPr/>
        </p:nvSpPr>
        <p:spPr>
          <a:xfrm>
            <a:off x="5426765" y="2996641"/>
            <a:ext cx="1073426" cy="218661"/>
          </a:xfrm>
          <a:prstGeom prst="right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99"/>
          <p:cNvSpPr txBox="1"/>
          <p:nvPr/>
        </p:nvSpPr>
        <p:spPr>
          <a:xfrm>
            <a:off x="3064565" y="667166"/>
            <a:ext cx="6467061" cy="6188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C00000"/>
                </a:solidFill>
                <a:latin typeface="Balthazar"/>
                <a:ea typeface="Balthazar"/>
                <a:cs typeface="Balthazar"/>
                <a:sym typeface="Balthazar"/>
              </a:rPr>
              <a:t>SECOND NORMAL FORM (2NF)</a:t>
            </a:r>
            <a:endParaRPr sz="1400" b="0" i="0" u="none" strike="noStrike" cap="none">
              <a:solidFill>
                <a:srgbClr val="000000"/>
              </a:solidFill>
              <a:latin typeface="Arial"/>
              <a:ea typeface="Arial"/>
              <a:cs typeface="Arial"/>
              <a:sym typeface="Arial"/>
            </a:endParaRPr>
          </a:p>
        </p:txBody>
      </p:sp>
      <p:sp>
        <p:nvSpPr>
          <p:cNvPr id="508" name="Google Shape;508;p99"/>
          <p:cNvSpPr txBox="1"/>
          <p:nvPr/>
        </p:nvSpPr>
        <p:spPr>
          <a:xfrm>
            <a:off x="954156" y="1540565"/>
            <a:ext cx="10585173" cy="4650269"/>
          </a:xfrm>
          <a:prstGeom prst="rect">
            <a:avLst/>
          </a:prstGeom>
          <a:noFill/>
          <a:ln>
            <a:noFill/>
          </a:ln>
        </p:spPr>
        <p:txBody>
          <a:bodyPr spcFirstLastPara="1" wrap="square" lIns="91425" tIns="45700" rIns="91425" bIns="45700" anchor="t" anchorCtr="0">
            <a:normAutofit/>
          </a:bodyPr>
          <a:lstStyle/>
          <a:p>
            <a:pPr marL="914400" marR="0" lvl="1" indent="-342900" algn="just" rtl="0">
              <a:lnSpc>
                <a:spcPct val="90000"/>
              </a:lnSpc>
              <a:spcBef>
                <a:spcPts val="500"/>
              </a:spcBef>
              <a:spcAft>
                <a:spcPts val="0"/>
              </a:spcAft>
              <a:buClr>
                <a:srgbClr val="C00000"/>
              </a:buClr>
              <a:buSzPts val="2400"/>
              <a:buFont typeface="Noto Sans Symbols"/>
              <a:buChar char="✔"/>
            </a:pPr>
            <a:r>
              <a:rPr lang="en-US" sz="2400" b="0" i="0" u="none" strike="noStrike" cap="none">
                <a:solidFill>
                  <a:srgbClr val="0000FF"/>
                </a:solidFill>
                <a:latin typeface="Bookman Old Style"/>
                <a:ea typeface="Bookman Old Style"/>
                <a:cs typeface="Bookman Old Style"/>
                <a:sym typeface="Bookman Old Style"/>
              </a:rPr>
              <a:t>A relation is said to be in Second Normal Form,</a:t>
            </a:r>
            <a:endParaRPr sz="1400" b="0" i="0" u="none" strike="noStrike" cap="none">
              <a:solidFill>
                <a:srgbClr val="000000"/>
              </a:solidFill>
              <a:latin typeface="Arial"/>
              <a:ea typeface="Arial"/>
              <a:cs typeface="Arial"/>
              <a:sym typeface="Arial"/>
            </a:endParaRPr>
          </a:p>
          <a:p>
            <a:pPr marL="1371600" marR="0" lvl="2" indent="-342900" algn="just" rtl="0">
              <a:lnSpc>
                <a:spcPct val="90000"/>
              </a:lnSpc>
              <a:spcBef>
                <a:spcPts val="500"/>
              </a:spcBef>
              <a:spcAft>
                <a:spcPts val="0"/>
              </a:spcAft>
              <a:buClr>
                <a:srgbClr val="C00000"/>
              </a:buClr>
              <a:buSzPts val="1800"/>
              <a:buFont typeface="Noto Sans Symbols"/>
              <a:buChar char="✔"/>
            </a:pPr>
            <a:r>
              <a:rPr lang="en-US" sz="1800" b="0" i="0" u="none" strike="noStrike" cap="none">
                <a:solidFill>
                  <a:srgbClr val="0000FF"/>
                </a:solidFill>
                <a:latin typeface="Bookman Old Style"/>
                <a:ea typeface="Bookman Old Style"/>
                <a:cs typeface="Bookman Old Style"/>
                <a:sym typeface="Bookman Old Style"/>
              </a:rPr>
              <a:t>If and only if it is already in </a:t>
            </a:r>
            <a:r>
              <a:rPr lang="en-US" sz="1800" b="0" i="0" u="none" strike="noStrike" cap="none">
                <a:solidFill>
                  <a:srgbClr val="FF0000"/>
                </a:solidFill>
                <a:latin typeface="Bookman Old Style"/>
                <a:ea typeface="Bookman Old Style"/>
                <a:cs typeface="Bookman Old Style"/>
                <a:sym typeface="Bookman Old Style"/>
              </a:rPr>
              <a:t>First Normal Form</a:t>
            </a:r>
            <a:r>
              <a:rPr lang="en-US" sz="1800" b="0" i="0" u="none" strike="noStrike" cap="none">
                <a:solidFill>
                  <a:srgbClr val="0000FF"/>
                </a:solidFill>
                <a:latin typeface="Bookman Old Style"/>
                <a:ea typeface="Bookman Old Style"/>
                <a:cs typeface="Bookman Old Style"/>
                <a:sym typeface="Bookman Old Style"/>
              </a:rPr>
              <a:t>.</a:t>
            </a:r>
            <a:endParaRPr sz="1400" b="0" i="0" u="none" strike="noStrike" cap="none">
              <a:solidFill>
                <a:srgbClr val="000000"/>
              </a:solidFill>
              <a:latin typeface="Arial"/>
              <a:ea typeface="Arial"/>
              <a:cs typeface="Arial"/>
              <a:sym typeface="Arial"/>
            </a:endParaRPr>
          </a:p>
          <a:p>
            <a:pPr marL="1371600" marR="0" lvl="2" indent="-342900" algn="just" rtl="0">
              <a:lnSpc>
                <a:spcPct val="90000"/>
              </a:lnSpc>
              <a:spcBef>
                <a:spcPts val="500"/>
              </a:spcBef>
              <a:spcAft>
                <a:spcPts val="0"/>
              </a:spcAft>
              <a:buClr>
                <a:srgbClr val="C00000"/>
              </a:buClr>
              <a:buSzPts val="1800"/>
              <a:buFont typeface="Noto Sans Symbols"/>
              <a:buChar char="✔"/>
            </a:pPr>
            <a:r>
              <a:rPr lang="en-US" sz="1800" b="0" i="0" u="none" strike="noStrike" cap="none">
                <a:solidFill>
                  <a:srgbClr val="0000FF"/>
                </a:solidFill>
                <a:latin typeface="Bookman Old Style"/>
                <a:ea typeface="Bookman Old Style"/>
                <a:cs typeface="Bookman Old Style"/>
                <a:sym typeface="Bookman Old Style"/>
              </a:rPr>
              <a:t>There exist </a:t>
            </a:r>
            <a:r>
              <a:rPr lang="en-US" sz="1800" b="0" i="0" u="none" strike="noStrike" cap="none">
                <a:solidFill>
                  <a:srgbClr val="FF0000"/>
                </a:solidFill>
                <a:latin typeface="Bookman Old Style"/>
                <a:ea typeface="Bookman Old Style"/>
                <a:cs typeface="Bookman Old Style"/>
                <a:sym typeface="Bookman Old Style"/>
              </a:rPr>
              <a:t>no Partial Dependency</a:t>
            </a:r>
            <a:r>
              <a:rPr lang="en-US" sz="1800" b="0" i="0" u="none" strike="noStrike" cap="none">
                <a:solidFill>
                  <a:srgbClr val="0000FF"/>
                </a:solidFill>
                <a:latin typeface="Bookman Old Style"/>
                <a:ea typeface="Bookman Old Style"/>
                <a:cs typeface="Bookman Old Style"/>
                <a:sym typeface="Bookman Old Style"/>
              </a:rPr>
              <a:t>.</a:t>
            </a:r>
            <a:endParaRPr sz="1400" b="0" i="0" u="none" strike="noStrike" cap="none">
              <a:solidFill>
                <a:srgbClr val="000000"/>
              </a:solidFill>
              <a:latin typeface="Arial"/>
              <a:ea typeface="Arial"/>
              <a:cs typeface="Arial"/>
              <a:sym typeface="Arial"/>
            </a:endParaRPr>
          </a:p>
          <a:p>
            <a:pPr marL="1371600" marR="0" lvl="2" indent="-228600" algn="just" rtl="0">
              <a:lnSpc>
                <a:spcPct val="90000"/>
              </a:lnSpc>
              <a:spcBef>
                <a:spcPts val="500"/>
              </a:spcBef>
              <a:spcAft>
                <a:spcPts val="0"/>
              </a:spcAft>
              <a:buClr>
                <a:srgbClr val="C00000"/>
              </a:buClr>
              <a:buSzPts val="1800"/>
              <a:buFont typeface="Noto Sans Symbols"/>
              <a:buNone/>
            </a:pPr>
            <a:endParaRPr sz="1800" b="0" i="0" u="none" strike="noStrike" cap="none">
              <a:solidFill>
                <a:srgbClr val="0000FF"/>
              </a:solidFill>
              <a:latin typeface="Bookman Old Style"/>
              <a:ea typeface="Bookman Old Style"/>
              <a:cs typeface="Bookman Old Style"/>
              <a:sym typeface="Bookman Old Style"/>
            </a:endParaRPr>
          </a:p>
          <a:p>
            <a:pPr marL="914400" marR="0" lvl="1" indent="-342900" algn="just" rtl="0">
              <a:lnSpc>
                <a:spcPct val="90000"/>
              </a:lnSpc>
              <a:spcBef>
                <a:spcPts val="500"/>
              </a:spcBef>
              <a:spcAft>
                <a:spcPts val="0"/>
              </a:spcAft>
              <a:buClr>
                <a:srgbClr val="C00000"/>
              </a:buClr>
              <a:buSzPts val="2400"/>
              <a:buFont typeface="Noto Sans Symbols"/>
              <a:buChar char="✔"/>
            </a:pPr>
            <a:r>
              <a:rPr lang="en-US" sz="2400" b="0" i="0" u="none" strike="noStrike" cap="none">
                <a:solidFill>
                  <a:srgbClr val="0000FF"/>
                </a:solidFill>
                <a:latin typeface="Bookman Old Style"/>
                <a:ea typeface="Bookman Old Style"/>
                <a:cs typeface="Bookman Old Style"/>
                <a:sym typeface="Bookman Old Style"/>
              </a:rPr>
              <a:t>Partial Dependency:</a:t>
            </a:r>
            <a:endParaRPr sz="1400" b="0" i="0" u="none" strike="noStrike" cap="none">
              <a:solidFill>
                <a:srgbClr val="000000"/>
              </a:solidFill>
              <a:latin typeface="Arial"/>
              <a:ea typeface="Arial"/>
              <a:cs typeface="Arial"/>
              <a:sym typeface="Arial"/>
            </a:endParaRPr>
          </a:p>
          <a:p>
            <a:pPr marL="1371600" marR="0" lvl="2" indent="-342900" algn="just" rtl="0">
              <a:lnSpc>
                <a:spcPct val="90000"/>
              </a:lnSpc>
              <a:spcBef>
                <a:spcPts val="500"/>
              </a:spcBef>
              <a:spcAft>
                <a:spcPts val="0"/>
              </a:spcAft>
              <a:buClr>
                <a:srgbClr val="C00000"/>
              </a:buClr>
              <a:buSzPts val="1800"/>
              <a:buFont typeface="Noto Sans Symbols"/>
              <a:buChar char="✔"/>
            </a:pPr>
            <a:r>
              <a:rPr lang="en-US" sz="1800" b="0" i="0" u="none" strike="noStrike" cap="none">
                <a:solidFill>
                  <a:srgbClr val="0000FF"/>
                </a:solidFill>
                <a:latin typeface="Bookman Old Style"/>
                <a:ea typeface="Bookman Old Style"/>
                <a:cs typeface="Bookman Old Style"/>
                <a:sym typeface="Bookman Old Style"/>
              </a:rPr>
              <a:t>It means that a non-prime attribute is functionally dependent on part of a prime attribute.</a:t>
            </a:r>
            <a:endParaRPr sz="1400" b="0" i="0" u="none" strike="noStrike" cap="none">
              <a:solidFill>
                <a:srgbClr val="000000"/>
              </a:solidFill>
              <a:latin typeface="Arial"/>
              <a:ea typeface="Arial"/>
              <a:cs typeface="Arial"/>
              <a:sym typeface="Arial"/>
            </a:endParaRPr>
          </a:p>
          <a:p>
            <a:pPr marL="1371600" marR="0" lvl="2" indent="-228600" algn="just" rtl="0">
              <a:lnSpc>
                <a:spcPct val="90000"/>
              </a:lnSpc>
              <a:spcBef>
                <a:spcPts val="500"/>
              </a:spcBef>
              <a:spcAft>
                <a:spcPts val="0"/>
              </a:spcAft>
              <a:buClr>
                <a:srgbClr val="C00000"/>
              </a:buClr>
              <a:buSzPts val="1800"/>
              <a:buFont typeface="Noto Sans Symbols"/>
              <a:buNone/>
            </a:pPr>
            <a:endParaRPr sz="1800" b="0" i="0" u="none" strike="noStrike" cap="none">
              <a:solidFill>
                <a:srgbClr val="0000FF"/>
              </a:solidFill>
              <a:latin typeface="Bookman Old Style"/>
              <a:ea typeface="Bookman Old Style"/>
              <a:cs typeface="Bookman Old Style"/>
              <a:sym typeface="Bookman Old Style"/>
            </a:endParaRPr>
          </a:p>
          <a:p>
            <a:pPr marL="914400" marR="0" lvl="1" indent="-342900" algn="just" rtl="0">
              <a:lnSpc>
                <a:spcPct val="90000"/>
              </a:lnSpc>
              <a:spcBef>
                <a:spcPts val="500"/>
              </a:spcBef>
              <a:spcAft>
                <a:spcPts val="0"/>
              </a:spcAft>
              <a:buClr>
                <a:srgbClr val="C00000"/>
              </a:buClr>
              <a:buSzPts val="2400"/>
              <a:buFont typeface="Noto Sans Symbols"/>
              <a:buChar char="✔"/>
            </a:pPr>
            <a:r>
              <a:rPr lang="en-US" sz="2400" b="0" i="0" u="none" strike="noStrike" cap="none">
                <a:solidFill>
                  <a:srgbClr val="0000FF"/>
                </a:solidFill>
                <a:latin typeface="Bookman Old Style"/>
                <a:ea typeface="Bookman Old Style"/>
                <a:cs typeface="Bookman Old Style"/>
                <a:sym typeface="Bookman Old Style"/>
              </a:rPr>
              <a:t>Functional Dependency:</a:t>
            </a:r>
            <a:endParaRPr sz="1400" b="0" i="0" u="none" strike="noStrike" cap="none">
              <a:solidFill>
                <a:srgbClr val="000000"/>
              </a:solidFill>
              <a:latin typeface="Arial"/>
              <a:ea typeface="Arial"/>
              <a:cs typeface="Arial"/>
              <a:sym typeface="Arial"/>
            </a:endParaRPr>
          </a:p>
          <a:p>
            <a:pPr marL="1371600" marR="0" lvl="2" indent="-342900" algn="just" rtl="0">
              <a:lnSpc>
                <a:spcPct val="90000"/>
              </a:lnSpc>
              <a:spcBef>
                <a:spcPts val="500"/>
              </a:spcBef>
              <a:spcAft>
                <a:spcPts val="0"/>
              </a:spcAft>
              <a:buClr>
                <a:srgbClr val="C00000"/>
              </a:buClr>
              <a:buSzPts val="1800"/>
              <a:buFont typeface="Noto Sans Symbols"/>
              <a:buChar char="✔"/>
            </a:pPr>
            <a:r>
              <a:rPr lang="en-US" sz="1800" b="0" i="0" u="none" strike="noStrike" cap="none">
                <a:solidFill>
                  <a:srgbClr val="0000FF"/>
                </a:solidFill>
                <a:latin typeface="Bookman Old Style"/>
                <a:ea typeface="Bookman Old Style"/>
                <a:cs typeface="Bookman Old Style"/>
                <a:sym typeface="Bookman Old Style"/>
              </a:rPr>
              <a:t>All the non key attributes are fully functional depends on key attribute.</a:t>
            </a:r>
            <a:endParaRPr sz="1400" b="0" i="0" u="none" strike="noStrike" cap="none">
              <a:solidFill>
                <a:srgbClr val="000000"/>
              </a:solidFill>
              <a:latin typeface="Arial"/>
              <a:ea typeface="Arial"/>
              <a:cs typeface="Arial"/>
              <a:sym typeface="Arial"/>
            </a:endParaRPr>
          </a:p>
          <a:p>
            <a:pPr marL="457200" marR="0" lvl="0" indent="-228600" algn="l" rtl="0">
              <a:lnSpc>
                <a:spcPct val="90000"/>
              </a:lnSpc>
              <a:spcBef>
                <a:spcPts val="1000"/>
              </a:spcBef>
              <a:spcAft>
                <a:spcPts val="0"/>
              </a:spcAft>
              <a:buClr>
                <a:schemeClr val="dk1"/>
              </a:buClr>
              <a:buSzPts val="1800"/>
              <a:buFont typeface="Arial"/>
              <a:buNone/>
            </a:pP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100"/>
          <p:cNvSpPr txBox="1"/>
          <p:nvPr/>
        </p:nvSpPr>
        <p:spPr>
          <a:xfrm>
            <a:off x="8153400" y="6483350"/>
            <a:ext cx="4038600" cy="365125"/>
          </a:xfrm>
          <a:prstGeom prst="rect">
            <a:avLst/>
          </a:prstGeom>
          <a:gradFill>
            <a:gsLst>
              <a:gs pos="0">
                <a:srgbClr val="B0CAE9"/>
              </a:gs>
              <a:gs pos="50000">
                <a:srgbClr val="A1C1E4"/>
              </a:gs>
              <a:gs pos="100000">
                <a:srgbClr val="90B8E4"/>
              </a:gs>
            </a:gsLst>
            <a:lin ang="5400000" scaled="0"/>
          </a:gra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1" i="0" u="none" strike="noStrike" cap="none">
                <a:solidFill>
                  <a:srgbClr val="0000FF"/>
                </a:solidFill>
                <a:latin typeface="Calibri"/>
                <a:ea typeface="Calibri"/>
                <a:cs typeface="Calibri"/>
                <a:sym typeface="Calibri"/>
              </a:rPr>
              <a:t>73</a:t>
            </a:fld>
            <a:endParaRPr sz="1200" b="1" i="0" u="none" strike="noStrike" cap="none">
              <a:solidFill>
                <a:srgbClr val="0000FF"/>
              </a:solidFill>
              <a:latin typeface="Calibri"/>
              <a:ea typeface="Calibri"/>
              <a:cs typeface="Calibri"/>
              <a:sym typeface="Calibri"/>
            </a:endParaRPr>
          </a:p>
        </p:txBody>
      </p:sp>
      <p:pic>
        <p:nvPicPr>
          <p:cNvPr id="514" name="Google Shape;514;p100"/>
          <p:cNvPicPr preferRelativeResize="0"/>
          <p:nvPr/>
        </p:nvPicPr>
        <p:blipFill rotWithShape="1">
          <a:blip r:embed="rId3">
            <a:alphaModFix/>
          </a:blip>
          <a:srcRect b="45487"/>
          <a:stretch/>
        </p:blipFill>
        <p:spPr>
          <a:xfrm>
            <a:off x="392268" y="615282"/>
            <a:ext cx="6005219" cy="2633869"/>
          </a:xfrm>
          <a:prstGeom prst="rect">
            <a:avLst/>
          </a:prstGeom>
          <a:noFill/>
          <a:ln>
            <a:noFill/>
          </a:ln>
        </p:spPr>
      </p:pic>
      <p:pic>
        <p:nvPicPr>
          <p:cNvPr id="515" name="Google Shape;515;p100"/>
          <p:cNvPicPr preferRelativeResize="0"/>
          <p:nvPr/>
        </p:nvPicPr>
        <p:blipFill rotWithShape="1">
          <a:blip r:embed="rId3">
            <a:alphaModFix/>
          </a:blip>
          <a:srcRect t="52383"/>
          <a:stretch/>
        </p:blipFill>
        <p:spPr>
          <a:xfrm>
            <a:off x="6262686" y="3151892"/>
            <a:ext cx="5537046" cy="2121308"/>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101"/>
          <p:cNvSpPr txBox="1"/>
          <p:nvPr/>
        </p:nvSpPr>
        <p:spPr>
          <a:xfrm>
            <a:off x="2607365" y="681037"/>
            <a:ext cx="7315200" cy="807692"/>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C00000"/>
                </a:solidFill>
                <a:latin typeface="Balthazar"/>
                <a:ea typeface="Balthazar"/>
                <a:cs typeface="Balthazar"/>
                <a:sym typeface="Balthazar"/>
              </a:rPr>
              <a:t>To eliminate Partial Dependency</a:t>
            </a:r>
            <a:endParaRPr sz="1400" b="0" i="0" u="none" strike="noStrike" cap="none">
              <a:solidFill>
                <a:srgbClr val="000000"/>
              </a:solidFill>
              <a:latin typeface="Arial"/>
              <a:ea typeface="Arial"/>
              <a:cs typeface="Arial"/>
              <a:sym typeface="Arial"/>
            </a:endParaRPr>
          </a:p>
        </p:txBody>
      </p:sp>
      <p:sp>
        <p:nvSpPr>
          <p:cNvPr id="521" name="Google Shape;521;p101"/>
          <p:cNvSpPr txBo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marR="0" lvl="0" indent="-342900" algn="just" rtl="0">
              <a:lnSpc>
                <a:spcPct val="90000"/>
              </a:lnSpc>
              <a:spcBef>
                <a:spcPts val="500"/>
              </a:spcBef>
              <a:spcAft>
                <a:spcPts val="0"/>
              </a:spcAft>
              <a:buClr>
                <a:srgbClr val="C00000"/>
              </a:buClr>
              <a:buSzPts val="2400"/>
              <a:buFont typeface="Noto Sans Symbols"/>
              <a:buChar char="✔"/>
            </a:pPr>
            <a:r>
              <a:rPr lang="en-US" sz="2400" b="0" i="0" u="none" strike="noStrike" cap="none">
                <a:solidFill>
                  <a:srgbClr val="0000FF"/>
                </a:solidFill>
                <a:latin typeface="Bookman Old Style"/>
                <a:ea typeface="Bookman Old Style"/>
                <a:cs typeface="Bookman Old Style"/>
                <a:sym typeface="Bookman Old Style"/>
              </a:rPr>
              <a:t>Create a new relation for each primary key attributed that is a determinant in partial dependency.</a:t>
            </a:r>
            <a:endParaRPr sz="1400" b="0" i="0" u="none" strike="noStrike" cap="none">
              <a:solidFill>
                <a:srgbClr val="000000"/>
              </a:solidFill>
              <a:latin typeface="Arial"/>
              <a:ea typeface="Arial"/>
              <a:cs typeface="Arial"/>
              <a:sym typeface="Arial"/>
            </a:endParaRPr>
          </a:p>
          <a:p>
            <a:pPr marL="457200" marR="0" lvl="0" indent="-190500" algn="just" rtl="0">
              <a:lnSpc>
                <a:spcPct val="90000"/>
              </a:lnSpc>
              <a:spcBef>
                <a:spcPts val="500"/>
              </a:spcBef>
              <a:spcAft>
                <a:spcPts val="0"/>
              </a:spcAft>
              <a:buClr>
                <a:srgbClr val="C00000"/>
              </a:buClr>
              <a:buSzPts val="2400"/>
              <a:buFont typeface="Noto Sans Symbols"/>
              <a:buNone/>
            </a:pPr>
            <a:endParaRPr sz="2400" b="0" i="0" u="none" strike="noStrike" cap="none">
              <a:solidFill>
                <a:srgbClr val="0000FF"/>
              </a:solidFill>
              <a:latin typeface="Bookman Old Style"/>
              <a:ea typeface="Bookman Old Style"/>
              <a:cs typeface="Bookman Old Style"/>
              <a:sym typeface="Bookman Old Style"/>
            </a:endParaRPr>
          </a:p>
          <a:p>
            <a:pPr marL="457200" marR="0" lvl="0" indent="-342900" algn="just" rtl="0">
              <a:lnSpc>
                <a:spcPct val="90000"/>
              </a:lnSpc>
              <a:spcBef>
                <a:spcPts val="500"/>
              </a:spcBef>
              <a:spcAft>
                <a:spcPts val="0"/>
              </a:spcAft>
              <a:buClr>
                <a:srgbClr val="C00000"/>
              </a:buClr>
              <a:buSzPts val="2400"/>
              <a:buFont typeface="Noto Sans Symbols"/>
              <a:buChar char="✔"/>
            </a:pPr>
            <a:r>
              <a:rPr lang="en-US" sz="2400" b="0" i="0" u="none" strike="noStrike" cap="none">
                <a:solidFill>
                  <a:srgbClr val="0000FF"/>
                </a:solidFill>
                <a:latin typeface="Bookman Old Style"/>
                <a:ea typeface="Bookman Old Style"/>
                <a:cs typeface="Bookman Old Style"/>
                <a:sym typeface="Bookman Old Style"/>
              </a:rPr>
              <a:t>Move non-key attributes that are depend on primary key attributes from old relation to new relation.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graphicFrame>
        <p:nvGraphicFramePr>
          <p:cNvPr id="526" name="Google Shape;526;p102"/>
          <p:cNvGraphicFramePr/>
          <p:nvPr/>
        </p:nvGraphicFramePr>
        <p:xfrm>
          <a:off x="1943100" y="298174"/>
          <a:ext cx="8229600" cy="2595950"/>
        </p:xfrm>
        <a:graphic>
          <a:graphicData uri="http://schemas.openxmlformats.org/drawingml/2006/table">
            <a:tbl>
              <a:tblPr firstRow="1" bandRow="1">
                <a:noFill/>
                <a:tableStyleId>{1B9681CB-D28A-403A-9D76-C68C2891D5FE}</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Emp_id</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E_name</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Month </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Sales</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B_id</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B_name</a:t>
                      </a: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E1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AA</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Jan</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1000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SBI</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E1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AA</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Feb</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1200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SBI</a:t>
                      </a:r>
                      <a:endParaRPr sz="14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E2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BB</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Jan</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2200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UBI</a:t>
                      </a:r>
                      <a:endParaRPr sz="14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E2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BB</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Feb</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2500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UBI</a:t>
                      </a:r>
                      <a:endParaRPr sz="1400" u="none" strike="noStrike" cap="none"/>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E3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CC</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Jan</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1700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SBI</a:t>
                      </a:r>
                      <a:endParaRPr sz="1400" u="none" strike="noStrike" cap="none"/>
                    </a:p>
                  </a:txBody>
                  <a:tcPr marL="91450" marR="91450" marT="45725" marB="45725"/>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E3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CC</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Feb</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1800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SBI</a:t>
                      </a:r>
                      <a:endParaRPr sz="1400" u="none" strike="noStrike" cap="none"/>
                    </a:p>
                  </a:txBody>
                  <a:tcPr marL="91450" marR="91450" marT="45725" marB="45725"/>
                </a:tc>
                <a:extLst>
                  <a:ext uri="{0D108BD9-81ED-4DB2-BD59-A6C34878D82A}">
                    <a16:rowId xmlns:a16="http://schemas.microsoft.com/office/drawing/2014/main" val="10006"/>
                  </a:ext>
                </a:extLst>
              </a:tr>
            </a:tbl>
          </a:graphicData>
        </a:graphic>
      </p:graphicFrame>
      <p:sp>
        <p:nvSpPr>
          <p:cNvPr id="527" name="Google Shape;527;p102"/>
          <p:cNvSpPr txBox="1"/>
          <p:nvPr/>
        </p:nvSpPr>
        <p:spPr>
          <a:xfrm>
            <a:off x="487017" y="3008432"/>
            <a:ext cx="11141765" cy="3136243"/>
          </a:xfrm>
          <a:prstGeom prst="rect">
            <a:avLst/>
          </a:prstGeom>
          <a:noFill/>
          <a:ln>
            <a:noFill/>
          </a:ln>
        </p:spPr>
        <p:txBody>
          <a:bodyPr spcFirstLastPara="1" wrap="square" lIns="91425" tIns="45700" rIns="91425" bIns="45700" anchor="t" anchorCtr="0">
            <a:spAutoFit/>
          </a:bodyPr>
          <a:lstStyle/>
          <a:p>
            <a:pPr marL="457200" marR="0" lvl="0" indent="-342900" algn="just" rtl="0">
              <a:lnSpc>
                <a:spcPct val="90000"/>
              </a:lnSpc>
              <a:spcBef>
                <a:spcPts val="0"/>
              </a:spcBef>
              <a:spcAft>
                <a:spcPts val="0"/>
              </a:spcAft>
              <a:buClr>
                <a:srgbClr val="C00000"/>
              </a:buClr>
              <a:buSzPts val="2400"/>
              <a:buFont typeface="Noto Sans Symbols"/>
              <a:buChar char="✔"/>
            </a:pPr>
            <a:r>
              <a:rPr lang="en-US" sz="2400" b="0" i="0" u="none" strike="noStrike" cap="none">
                <a:solidFill>
                  <a:srgbClr val="0000FF"/>
                </a:solidFill>
                <a:latin typeface="Bookman Old Style"/>
                <a:ea typeface="Bookman Old Style"/>
                <a:cs typeface="Bookman Old Style"/>
                <a:sym typeface="Bookman Old Style"/>
              </a:rPr>
              <a:t>In the example, Emp_id is a primary key.</a:t>
            </a:r>
            <a:endParaRPr sz="1400" b="0" i="0" u="none" strike="noStrike" cap="none">
              <a:solidFill>
                <a:srgbClr val="000000"/>
              </a:solidFill>
              <a:latin typeface="Arial"/>
              <a:ea typeface="Arial"/>
              <a:cs typeface="Arial"/>
              <a:sym typeface="Arial"/>
            </a:endParaRPr>
          </a:p>
          <a:p>
            <a:pPr marL="457200" marR="0" lvl="0" indent="-342900" algn="just" rtl="0">
              <a:lnSpc>
                <a:spcPct val="90000"/>
              </a:lnSpc>
              <a:spcBef>
                <a:spcPts val="500"/>
              </a:spcBef>
              <a:spcAft>
                <a:spcPts val="0"/>
              </a:spcAft>
              <a:buClr>
                <a:srgbClr val="C00000"/>
              </a:buClr>
              <a:buSzPts val="2400"/>
              <a:buFont typeface="Noto Sans Symbols"/>
              <a:buChar char="✔"/>
            </a:pPr>
            <a:r>
              <a:rPr lang="en-US" sz="2400" b="0" i="0" u="none" strike="noStrike" cap="none">
                <a:solidFill>
                  <a:srgbClr val="0000FF"/>
                </a:solidFill>
                <a:latin typeface="Bookman Old Style"/>
                <a:ea typeface="Bookman Old Style"/>
                <a:cs typeface="Bookman Old Style"/>
                <a:sym typeface="Bookman Old Style"/>
              </a:rPr>
              <a:t>All the non-prime attributes depends on the Emp_id.</a:t>
            </a:r>
            <a:endParaRPr sz="1400" b="0" i="0" u="none" strike="noStrike" cap="none">
              <a:solidFill>
                <a:srgbClr val="000000"/>
              </a:solidFill>
              <a:latin typeface="Arial"/>
              <a:ea typeface="Arial"/>
              <a:cs typeface="Arial"/>
              <a:sym typeface="Arial"/>
            </a:endParaRPr>
          </a:p>
          <a:p>
            <a:pPr marL="457200" marR="0" lvl="0" indent="-190500" algn="just" rtl="0">
              <a:lnSpc>
                <a:spcPct val="90000"/>
              </a:lnSpc>
              <a:spcBef>
                <a:spcPts val="500"/>
              </a:spcBef>
              <a:spcAft>
                <a:spcPts val="0"/>
              </a:spcAft>
              <a:buClr>
                <a:srgbClr val="C00000"/>
              </a:buClr>
              <a:buSzPts val="2400"/>
              <a:buFont typeface="Noto Sans Symbols"/>
              <a:buNone/>
            </a:pPr>
            <a:endParaRPr sz="2400" b="0" i="0" u="none" strike="noStrike" cap="none">
              <a:solidFill>
                <a:srgbClr val="0000FF"/>
              </a:solidFill>
              <a:latin typeface="Bookman Old Style"/>
              <a:ea typeface="Bookman Old Style"/>
              <a:cs typeface="Bookman Old Style"/>
              <a:sym typeface="Bookman Old Style"/>
            </a:endParaRPr>
          </a:p>
          <a:p>
            <a:pPr marL="457200" marR="0" lvl="0" indent="-342900" algn="just" rtl="0">
              <a:lnSpc>
                <a:spcPct val="90000"/>
              </a:lnSpc>
              <a:spcBef>
                <a:spcPts val="500"/>
              </a:spcBef>
              <a:spcAft>
                <a:spcPts val="0"/>
              </a:spcAft>
              <a:buClr>
                <a:srgbClr val="C00000"/>
              </a:buClr>
              <a:buSzPts val="2400"/>
              <a:buFont typeface="Noto Sans Symbols"/>
              <a:buChar char="✔"/>
            </a:pPr>
            <a:r>
              <a:rPr lang="en-US" sz="2400" b="0" i="0" u="none" strike="noStrike" cap="none">
                <a:solidFill>
                  <a:srgbClr val="0000FF"/>
                </a:solidFill>
                <a:latin typeface="Bookman Old Style"/>
                <a:ea typeface="Bookman Old Style"/>
                <a:cs typeface="Bookman Old Style"/>
                <a:sym typeface="Bookman Old Style"/>
              </a:rPr>
              <a:t>But B_name depends on B_id which is not in 2NF.</a:t>
            </a:r>
            <a:endParaRPr sz="1400" b="0" i="0" u="none" strike="noStrike" cap="none">
              <a:solidFill>
                <a:srgbClr val="000000"/>
              </a:solidFill>
              <a:latin typeface="Arial"/>
              <a:ea typeface="Arial"/>
              <a:cs typeface="Arial"/>
              <a:sym typeface="Arial"/>
            </a:endParaRPr>
          </a:p>
          <a:p>
            <a:pPr marL="457200" marR="0" lvl="0" indent="-342900" algn="just" rtl="0">
              <a:lnSpc>
                <a:spcPct val="90000"/>
              </a:lnSpc>
              <a:spcBef>
                <a:spcPts val="500"/>
              </a:spcBef>
              <a:spcAft>
                <a:spcPts val="0"/>
              </a:spcAft>
              <a:buClr>
                <a:srgbClr val="C00000"/>
              </a:buClr>
              <a:buSzPts val="2400"/>
              <a:buFont typeface="Noto Sans Symbols"/>
              <a:buChar char="✔"/>
            </a:pPr>
            <a:r>
              <a:rPr lang="en-US" sz="2400" b="0" i="0" u="none" strike="noStrike" cap="none">
                <a:solidFill>
                  <a:srgbClr val="0000FF"/>
                </a:solidFill>
                <a:latin typeface="Bookman Old Style"/>
                <a:ea typeface="Bookman Old Style"/>
                <a:cs typeface="Bookman Old Style"/>
                <a:sym typeface="Bookman Old Style"/>
              </a:rPr>
              <a:t>So this table is in 1NF but not in 2NF.</a:t>
            </a:r>
            <a:endParaRPr sz="1400" b="0" i="0" u="none" strike="noStrike" cap="none">
              <a:solidFill>
                <a:srgbClr val="000000"/>
              </a:solidFill>
              <a:latin typeface="Arial"/>
              <a:ea typeface="Arial"/>
              <a:cs typeface="Arial"/>
              <a:sym typeface="Arial"/>
            </a:endParaRPr>
          </a:p>
          <a:p>
            <a:pPr marL="457200" marR="0" lvl="0" indent="-190500" algn="just" rtl="0">
              <a:lnSpc>
                <a:spcPct val="90000"/>
              </a:lnSpc>
              <a:spcBef>
                <a:spcPts val="500"/>
              </a:spcBef>
              <a:spcAft>
                <a:spcPts val="0"/>
              </a:spcAft>
              <a:buClr>
                <a:srgbClr val="C00000"/>
              </a:buClr>
              <a:buSzPts val="2400"/>
              <a:buFont typeface="Noto Sans Symbols"/>
              <a:buNone/>
            </a:pPr>
            <a:endParaRPr sz="2400" b="0" i="0" u="none" strike="noStrike" cap="none">
              <a:solidFill>
                <a:srgbClr val="0000FF"/>
              </a:solidFill>
              <a:latin typeface="Bookman Old Style"/>
              <a:ea typeface="Bookman Old Style"/>
              <a:cs typeface="Bookman Old Style"/>
              <a:sym typeface="Bookman Old Style"/>
            </a:endParaRPr>
          </a:p>
          <a:p>
            <a:pPr marL="457200" marR="0" lvl="0" indent="-342900" algn="just" rtl="0">
              <a:lnSpc>
                <a:spcPct val="90000"/>
              </a:lnSpc>
              <a:spcBef>
                <a:spcPts val="500"/>
              </a:spcBef>
              <a:spcAft>
                <a:spcPts val="0"/>
              </a:spcAft>
              <a:buClr>
                <a:srgbClr val="C00000"/>
              </a:buClr>
              <a:buSzPts val="2400"/>
              <a:buFont typeface="Noto Sans Symbols"/>
              <a:buChar char="✔"/>
            </a:pPr>
            <a:r>
              <a:rPr lang="en-US" sz="2400" b="0" i="0" u="none" strike="noStrike" cap="none">
                <a:solidFill>
                  <a:srgbClr val="0000FF"/>
                </a:solidFill>
                <a:latin typeface="Bookman Old Style"/>
                <a:ea typeface="Bookman Old Style"/>
                <a:cs typeface="Bookman Old Style"/>
                <a:sym typeface="Bookman Old Style"/>
              </a:rPr>
              <a:t>After removing the position into another relation store the lesser amount of data in two relations without the loss of data.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graphicFrame>
        <p:nvGraphicFramePr>
          <p:cNvPr id="532" name="Google Shape;532;p103"/>
          <p:cNvGraphicFramePr/>
          <p:nvPr/>
        </p:nvGraphicFramePr>
        <p:xfrm>
          <a:off x="2063552" y="439296"/>
          <a:ext cx="8229600" cy="2595950"/>
        </p:xfrm>
        <a:graphic>
          <a:graphicData uri="http://schemas.openxmlformats.org/drawingml/2006/table">
            <a:tbl>
              <a:tblPr firstRow="1" bandRow="1">
                <a:noFill/>
                <a:tableStyleId>{1B9681CB-D28A-403A-9D76-C68C2891D5FE}</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Emp_id</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E_name</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Month </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Sales</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B_id</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B_name</a:t>
                      </a: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E1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AA</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Jan</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1000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SBI</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E1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AA</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Feb</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1200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SBI</a:t>
                      </a:r>
                      <a:endParaRPr sz="14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E2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BB</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Jan</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2200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UBI</a:t>
                      </a:r>
                      <a:endParaRPr sz="14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E2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BB</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Feb</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2500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UBI</a:t>
                      </a:r>
                      <a:endParaRPr sz="1400" u="none" strike="noStrike" cap="none"/>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E3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CC</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Jan</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1700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SBI</a:t>
                      </a:r>
                      <a:endParaRPr sz="1400" u="none" strike="noStrike" cap="none"/>
                    </a:p>
                  </a:txBody>
                  <a:tcPr marL="91450" marR="91450" marT="45725" marB="45725"/>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E3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CC</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Feb</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1800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SBI</a:t>
                      </a:r>
                      <a:endParaRPr sz="1400" u="none" strike="noStrike" cap="none"/>
                    </a:p>
                  </a:txBody>
                  <a:tcPr marL="91450" marR="91450" marT="45725" marB="45725"/>
                </a:tc>
                <a:extLst>
                  <a:ext uri="{0D108BD9-81ED-4DB2-BD59-A6C34878D82A}">
                    <a16:rowId xmlns:a16="http://schemas.microsoft.com/office/drawing/2014/main" val="10006"/>
                  </a:ext>
                </a:extLst>
              </a:tr>
            </a:tbl>
          </a:graphicData>
        </a:graphic>
      </p:graphicFrame>
      <p:graphicFrame>
        <p:nvGraphicFramePr>
          <p:cNvPr id="533" name="Google Shape;533;p103"/>
          <p:cNvGraphicFramePr/>
          <p:nvPr/>
        </p:nvGraphicFramePr>
        <p:xfrm>
          <a:off x="1499660" y="3678615"/>
          <a:ext cx="5544625" cy="2560390"/>
        </p:xfrm>
        <a:graphic>
          <a:graphicData uri="http://schemas.openxmlformats.org/drawingml/2006/table">
            <a:tbl>
              <a:tblPr firstRow="1" bandRow="1">
                <a:noFill/>
                <a:tableStyleId>{1B9681CB-D28A-403A-9D76-C68C2891D5FE}</a:tableStyleId>
              </a:tblPr>
              <a:tblGrid>
                <a:gridCol w="1108925">
                  <a:extLst>
                    <a:ext uri="{9D8B030D-6E8A-4147-A177-3AD203B41FA5}">
                      <a16:colId xmlns:a16="http://schemas.microsoft.com/office/drawing/2014/main" val="20000"/>
                    </a:ext>
                  </a:extLst>
                </a:gridCol>
                <a:gridCol w="1108925">
                  <a:extLst>
                    <a:ext uri="{9D8B030D-6E8A-4147-A177-3AD203B41FA5}">
                      <a16:colId xmlns:a16="http://schemas.microsoft.com/office/drawing/2014/main" val="20001"/>
                    </a:ext>
                  </a:extLst>
                </a:gridCol>
                <a:gridCol w="1108925">
                  <a:extLst>
                    <a:ext uri="{9D8B030D-6E8A-4147-A177-3AD203B41FA5}">
                      <a16:colId xmlns:a16="http://schemas.microsoft.com/office/drawing/2014/main" val="20002"/>
                    </a:ext>
                  </a:extLst>
                </a:gridCol>
                <a:gridCol w="1108925">
                  <a:extLst>
                    <a:ext uri="{9D8B030D-6E8A-4147-A177-3AD203B41FA5}">
                      <a16:colId xmlns:a16="http://schemas.microsoft.com/office/drawing/2014/main" val="20003"/>
                    </a:ext>
                  </a:extLst>
                </a:gridCol>
                <a:gridCol w="1108925">
                  <a:extLst>
                    <a:ext uri="{9D8B030D-6E8A-4147-A177-3AD203B41FA5}">
                      <a16:colId xmlns:a16="http://schemas.microsoft.com/office/drawing/2014/main" val="20004"/>
                    </a:ext>
                  </a:extLst>
                </a:gridCol>
              </a:tblGrid>
              <a:tr h="283075">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Emp_id</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E_name</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Month </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Sales</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B_id</a:t>
                      </a:r>
                      <a:endParaRPr sz="1800" u="none" strike="noStrike" cap="none"/>
                    </a:p>
                  </a:txBody>
                  <a:tcPr marL="91450" marR="91450" marT="45725" marB="45725"/>
                </a:tc>
                <a:extLst>
                  <a:ext uri="{0D108BD9-81ED-4DB2-BD59-A6C34878D82A}">
                    <a16:rowId xmlns:a16="http://schemas.microsoft.com/office/drawing/2014/main" val="10000"/>
                  </a:ext>
                </a:extLst>
              </a:tr>
              <a:tr h="283075">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E1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AA</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Jan</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1000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B1</a:t>
                      </a:r>
                      <a:endParaRPr sz="1400" u="none" strike="noStrike" cap="none"/>
                    </a:p>
                  </a:txBody>
                  <a:tcPr marL="91450" marR="91450" marT="45725" marB="45725"/>
                </a:tc>
                <a:extLst>
                  <a:ext uri="{0D108BD9-81ED-4DB2-BD59-A6C34878D82A}">
                    <a16:rowId xmlns:a16="http://schemas.microsoft.com/office/drawing/2014/main" val="10001"/>
                  </a:ext>
                </a:extLst>
              </a:tr>
              <a:tr h="283075">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E1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AA</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Feb</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1200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B1</a:t>
                      </a:r>
                      <a:endParaRPr sz="1400" u="none" strike="noStrike" cap="none"/>
                    </a:p>
                  </a:txBody>
                  <a:tcPr marL="91450" marR="91450" marT="45725" marB="45725"/>
                </a:tc>
                <a:extLst>
                  <a:ext uri="{0D108BD9-81ED-4DB2-BD59-A6C34878D82A}">
                    <a16:rowId xmlns:a16="http://schemas.microsoft.com/office/drawing/2014/main" val="10002"/>
                  </a:ext>
                </a:extLst>
              </a:tr>
              <a:tr h="283075">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E2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BB</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Jan</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2200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B2</a:t>
                      </a:r>
                      <a:endParaRPr sz="1400" u="none" strike="noStrike" cap="none"/>
                    </a:p>
                  </a:txBody>
                  <a:tcPr marL="91450" marR="91450" marT="45725" marB="45725"/>
                </a:tc>
                <a:extLst>
                  <a:ext uri="{0D108BD9-81ED-4DB2-BD59-A6C34878D82A}">
                    <a16:rowId xmlns:a16="http://schemas.microsoft.com/office/drawing/2014/main" val="10003"/>
                  </a:ext>
                </a:extLst>
              </a:tr>
              <a:tr h="283075">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E2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BB</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Feb</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2500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B2</a:t>
                      </a:r>
                      <a:endParaRPr sz="1400" u="none" strike="noStrike" cap="none"/>
                    </a:p>
                  </a:txBody>
                  <a:tcPr marL="91450" marR="91450" marT="45725" marB="45725"/>
                </a:tc>
                <a:extLst>
                  <a:ext uri="{0D108BD9-81ED-4DB2-BD59-A6C34878D82A}">
                    <a16:rowId xmlns:a16="http://schemas.microsoft.com/office/drawing/2014/main" val="10004"/>
                  </a:ext>
                </a:extLst>
              </a:tr>
              <a:tr h="283075">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E3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CC</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Jan</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1700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B1</a:t>
                      </a:r>
                      <a:endParaRPr sz="1400" u="none" strike="noStrike" cap="none"/>
                    </a:p>
                  </a:txBody>
                  <a:tcPr marL="91450" marR="91450" marT="45725" marB="45725"/>
                </a:tc>
                <a:extLst>
                  <a:ext uri="{0D108BD9-81ED-4DB2-BD59-A6C34878D82A}">
                    <a16:rowId xmlns:a16="http://schemas.microsoft.com/office/drawing/2014/main" val="10005"/>
                  </a:ext>
                </a:extLst>
              </a:tr>
              <a:tr h="283075">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E3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CC</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Feb</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1800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B1</a:t>
                      </a:r>
                      <a:endParaRPr sz="1400" u="none" strike="noStrike" cap="none"/>
                    </a:p>
                  </a:txBody>
                  <a:tcPr marL="91450" marR="91450" marT="45725" marB="45725"/>
                </a:tc>
                <a:extLst>
                  <a:ext uri="{0D108BD9-81ED-4DB2-BD59-A6C34878D82A}">
                    <a16:rowId xmlns:a16="http://schemas.microsoft.com/office/drawing/2014/main" val="10006"/>
                  </a:ext>
                </a:extLst>
              </a:tr>
            </a:tbl>
          </a:graphicData>
        </a:graphic>
      </p:graphicFrame>
      <p:graphicFrame>
        <p:nvGraphicFramePr>
          <p:cNvPr id="534" name="Google Shape;534;p103"/>
          <p:cNvGraphicFramePr/>
          <p:nvPr/>
        </p:nvGraphicFramePr>
        <p:xfrm>
          <a:off x="8014637" y="3765608"/>
          <a:ext cx="2743200" cy="1112550"/>
        </p:xfrm>
        <a:graphic>
          <a:graphicData uri="http://schemas.openxmlformats.org/drawingml/2006/table">
            <a:tbl>
              <a:tblPr firstRow="1" bandRow="1">
                <a:noFill/>
                <a:tableStyleId>{1B9681CB-D28A-403A-9D76-C68C2891D5FE}</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B_id</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B_name</a:t>
                      </a: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SBI</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UBI</a:t>
                      </a:r>
                      <a:endParaRPr sz="1400" u="none" strike="noStrike" cap="none"/>
                    </a:p>
                  </a:txBody>
                  <a:tcPr marL="91450" marR="91450" marT="45725" marB="45725"/>
                </a:tc>
                <a:extLst>
                  <a:ext uri="{0D108BD9-81ED-4DB2-BD59-A6C34878D82A}">
                    <a16:rowId xmlns:a16="http://schemas.microsoft.com/office/drawing/2014/main" val="10002"/>
                  </a:ext>
                </a:extLst>
              </a:tr>
            </a:tbl>
          </a:graphicData>
        </a:graphic>
      </p:graphicFrame>
      <p:sp>
        <p:nvSpPr>
          <p:cNvPr id="535" name="Google Shape;535;p103"/>
          <p:cNvSpPr txBox="1"/>
          <p:nvPr/>
        </p:nvSpPr>
        <p:spPr>
          <a:xfrm>
            <a:off x="4628345" y="3252223"/>
            <a:ext cx="89159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FF0000"/>
                </a:solidFill>
                <a:latin typeface="Arial"/>
                <a:ea typeface="Arial"/>
                <a:cs typeface="Arial"/>
                <a:sym typeface="Arial"/>
              </a:rPr>
              <a:t>Table 1</a:t>
            </a:r>
            <a:endParaRPr sz="1400" b="0" i="0" u="none" strike="noStrike" cap="none">
              <a:solidFill>
                <a:srgbClr val="000000"/>
              </a:solidFill>
              <a:latin typeface="Arial"/>
              <a:ea typeface="Arial"/>
              <a:cs typeface="Arial"/>
              <a:sym typeface="Arial"/>
            </a:endParaRPr>
          </a:p>
        </p:txBody>
      </p:sp>
      <p:sp>
        <p:nvSpPr>
          <p:cNvPr id="536" name="Google Shape;536;p103"/>
          <p:cNvSpPr txBox="1"/>
          <p:nvPr/>
        </p:nvSpPr>
        <p:spPr>
          <a:xfrm>
            <a:off x="8355698" y="3278835"/>
            <a:ext cx="89159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FF0000"/>
                </a:solidFill>
                <a:latin typeface="Arial"/>
                <a:ea typeface="Arial"/>
                <a:cs typeface="Arial"/>
                <a:sym typeface="Arial"/>
              </a:rPr>
              <a:t>Table 2</a:t>
            </a:r>
            <a:endParaRPr sz="1400" b="0" i="0" u="none" strike="noStrike" cap="none">
              <a:solidFill>
                <a:srgbClr val="000000"/>
              </a:solidFill>
              <a:latin typeface="Arial"/>
              <a:ea typeface="Arial"/>
              <a:cs typeface="Arial"/>
              <a:sym typeface="Arial"/>
            </a:endParaRPr>
          </a:p>
        </p:txBody>
      </p:sp>
      <p:sp>
        <p:nvSpPr>
          <p:cNvPr id="537" name="Google Shape;537;p103"/>
          <p:cNvSpPr txBox="1"/>
          <p:nvPr/>
        </p:nvSpPr>
        <p:spPr>
          <a:xfrm>
            <a:off x="5272273" y="65202"/>
            <a:ext cx="180049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Arial"/>
                <a:ea typeface="Arial"/>
                <a:cs typeface="Arial"/>
                <a:sym typeface="Arial"/>
              </a:rPr>
              <a:t>Example Table</a:t>
            </a:r>
            <a:endParaRPr sz="1400" b="0" i="0" u="none" strike="noStrike" cap="none">
              <a:solidFill>
                <a:srgbClr val="000000"/>
              </a:solidFill>
              <a:latin typeface="Arial"/>
              <a:ea typeface="Arial"/>
              <a:cs typeface="Arial"/>
              <a:sym typeface="Arial"/>
            </a:endParaRPr>
          </a:p>
        </p:txBody>
      </p:sp>
      <p:sp>
        <p:nvSpPr>
          <p:cNvPr id="538" name="Google Shape;538;p103"/>
          <p:cNvSpPr/>
          <p:nvPr/>
        </p:nvSpPr>
        <p:spPr>
          <a:xfrm rot="1668312">
            <a:off x="5818083" y="3020264"/>
            <a:ext cx="217672" cy="640264"/>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9" name="Google Shape;539;p103"/>
          <p:cNvSpPr/>
          <p:nvPr/>
        </p:nvSpPr>
        <p:spPr>
          <a:xfrm rot="-1481008">
            <a:off x="7838466" y="3089319"/>
            <a:ext cx="209443" cy="640264"/>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104"/>
          <p:cNvSpPr txBox="1"/>
          <p:nvPr/>
        </p:nvSpPr>
        <p:spPr>
          <a:xfrm>
            <a:off x="2743200" y="462790"/>
            <a:ext cx="6705600" cy="757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C00000"/>
                </a:solidFill>
                <a:latin typeface="Balthazar"/>
                <a:ea typeface="Balthazar"/>
                <a:cs typeface="Balthazar"/>
                <a:sym typeface="Balthazar"/>
              </a:rPr>
              <a:t>THIRD NORMAL FORM (3NF)</a:t>
            </a:r>
            <a:endParaRPr sz="1400" b="0" i="0" u="none" strike="noStrike" cap="none">
              <a:solidFill>
                <a:srgbClr val="000000"/>
              </a:solidFill>
              <a:latin typeface="Arial"/>
              <a:ea typeface="Arial"/>
              <a:cs typeface="Arial"/>
              <a:sym typeface="Arial"/>
            </a:endParaRPr>
          </a:p>
        </p:txBody>
      </p:sp>
      <p:sp>
        <p:nvSpPr>
          <p:cNvPr id="545" name="Google Shape;545;p104"/>
          <p:cNvSpPr txBox="1"/>
          <p:nvPr/>
        </p:nvSpPr>
        <p:spPr>
          <a:xfrm>
            <a:off x="838200" y="1351722"/>
            <a:ext cx="10515600" cy="4825241"/>
          </a:xfrm>
          <a:prstGeom prst="rect">
            <a:avLst/>
          </a:prstGeom>
          <a:noFill/>
          <a:ln>
            <a:noFill/>
          </a:ln>
        </p:spPr>
        <p:txBody>
          <a:bodyPr spcFirstLastPara="1" wrap="square" lIns="91425" tIns="45700" rIns="91425" bIns="45700" anchor="t" anchorCtr="0">
            <a:normAutofit/>
          </a:bodyPr>
          <a:lstStyle/>
          <a:p>
            <a:pPr marL="457200" marR="0" lvl="0" indent="-342900" algn="just" rtl="0">
              <a:lnSpc>
                <a:spcPct val="90000"/>
              </a:lnSpc>
              <a:spcBef>
                <a:spcPts val="500"/>
              </a:spcBef>
              <a:spcAft>
                <a:spcPts val="0"/>
              </a:spcAft>
              <a:buClr>
                <a:srgbClr val="C00000"/>
              </a:buClr>
              <a:buSzPts val="2400"/>
              <a:buFont typeface="Noto Sans Symbols"/>
              <a:buChar char="✔"/>
            </a:pPr>
            <a:r>
              <a:rPr lang="en-US" sz="2400" b="0" i="0" u="none" strike="noStrike" cap="none">
                <a:solidFill>
                  <a:srgbClr val="0000FF"/>
                </a:solidFill>
                <a:latin typeface="Bookman Old Style"/>
                <a:ea typeface="Bookman Old Style"/>
                <a:cs typeface="Bookman Old Style"/>
                <a:sym typeface="Bookman Old Style"/>
              </a:rPr>
              <a:t>A relation is said to be in Third Normal Form if and only if,</a:t>
            </a:r>
            <a:endParaRPr sz="1400" b="0" i="0" u="none" strike="noStrike" cap="none">
              <a:solidFill>
                <a:srgbClr val="000000"/>
              </a:solidFill>
              <a:latin typeface="Arial"/>
              <a:ea typeface="Arial"/>
              <a:cs typeface="Arial"/>
              <a:sym typeface="Arial"/>
            </a:endParaRPr>
          </a:p>
          <a:p>
            <a:pPr marL="914400" marR="0" lvl="2" indent="-342900" algn="just" rtl="0">
              <a:lnSpc>
                <a:spcPct val="90000"/>
              </a:lnSpc>
              <a:spcBef>
                <a:spcPts val="500"/>
              </a:spcBef>
              <a:spcAft>
                <a:spcPts val="0"/>
              </a:spcAft>
              <a:buClr>
                <a:srgbClr val="C00000"/>
              </a:buClr>
              <a:buSzPts val="2000"/>
              <a:buFont typeface="Noto Sans Symbols"/>
              <a:buChar char="✔"/>
            </a:pPr>
            <a:r>
              <a:rPr lang="en-US" sz="2000" b="0" i="0" u="none" strike="noStrike" cap="none">
                <a:solidFill>
                  <a:srgbClr val="0000FF"/>
                </a:solidFill>
                <a:latin typeface="Bookman Old Style"/>
                <a:ea typeface="Bookman Old Style"/>
                <a:cs typeface="Bookman Old Style"/>
                <a:sym typeface="Bookman Old Style"/>
              </a:rPr>
              <a:t>It is already in </a:t>
            </a:r>
            <a:r>
              <a:rPr lang="en-US" sz="2000" b="0" i="0" u="none" strike="noStrike" cap="none">
                <a:solidFill>
                  <a:srgbClr val="FF0000"/>
                </a:solidFill>
                <a:latin typeface="Bookman Old Style"/>
                <a:ea typeface="Bookman Old Style"/>
                <a:cs typeface="Bookman Old Style"/>
                <a:sym typeface="Bookman Old Style"/>
              </a:rPr>
              <a:t>Second Normal Form</a:t>
            </a:r>
            <a:r>
              <a:rPr lang="en-US" sz="2000" b="0" i="0" u="none" strike="noStrike" cap="none">
                <a:solidFill>
                  <a:srgbClr val="0000FF"/>
                </a:solidFill>
                <a:latin typeface="Bookman Old Style"/>
                <a:ea typeface="Bookman Old Style"/>
                <a:cs typeface="Bookman Old Style"/>
                <a:sym typeface="Bookman Old Style"/>
              </a:rPr>
              <a:t>.</a:t>
            </a:r>
            <a:endParaRPr sz="1400" b="0" i="0" u="none" strike="noStrike" cap="none">
              <a:solidFill>
                <a:srgbClr val="000000"/>
              </a:solidFill>
              <a:latin typeface="Arial"/>
              <a:ea typeface="Arial"/>
              <a:cs typeface="Arial"/>
              <a:sym typeface="Arial"/>
            </a:endParaRPr>
          </a:p>
          <a:p>
            <a:pPr marL="914400" marR="0" lvl="2" indent="-342900" algn="just" rtl="0">
              <a:lnSpc>
                <a:spcPct val="90000"/>
              </a:lnSpc>
              <a:spcBef>
                <a:spcPts val="500"/>
              </a:spcBef>
              <a:spcAft>
                <a:spcPts val="0"/>
              </a:spcAft>
              <a:buClr>
                <a:srgbClr val="C00000"/>
              </a:buClr>
              <a:buSzPts val="2000"/>
              <a:buFont typeface="Noto Sans Symbols"/>
              <a:buChar char="✔"/>
            </a:pPr>
            <a:r>
              <a:rPr lang="en-US" sz="2000" b="0" i="0" u="none" strike="noStrike" cap="none">
                <a:solidFill>
                  <a:srgbClr val="0000FF"/>
                </a:solidFill>
                <a:latin typeface="Bookman Old Style"/>
                <a:ea typeface="Bookman Old Style"/>
                <a:cs typeface="Bookman Old Style"/>
                <a:sym typeface="Bookman Old Style"/>
              </a:rPr>
              <a:t>There exist </a:t>
            </a:r>
            <a:r>
              <a:rPr lang="en-US" sz="2000" b="0" i="0" u="none" strike="noStrike" cap="none">
                <a:solidFill>
                  <a:srgbClr val="FF0000"/>
                </a:solidFill>
                <a:latin typeface="Bookman Old Style"/>
                <a:ea typeface="Bookman Old Style"/>
                <a:cs typeface="Bookman Old Style"/>
                <a:sym typeface="Bookman Old Style"/>
              </a:rPr>
              <a:t>no Transitive Dependency</a:t>
            </a:r>
            <a:r>
              <a:rPr lang="en-US" sz="2000" b="0" i="0" u="none" strike="noStrike" cap="none">
                <a:solidFill>
                  <a:srgbClr val="0000FF"/>
                </a:solidFill>
                <a:latin typeface="Bookman Old Style"/>
                <a:ea typeface="Bookman Old Style"/>
                <a:cs typeface="Bookman Old Style"/>
                <a:sym typeface="Bookman Old Style"/>
              </a:rPr>
              <a:t>.</a:t>
            </a:r>
            <a:endParaRPr sz="1400" b="0" i="0" u="none" strike="noStrike" cap="none">
              <a:solidFill>
                <a:srgbClr val="000000"/>
              </a:solidFill>
              <a:latin typeface="Arial"/>
              <a:ea typeface="Arial"/>
              <a:cs typeface="Arial"/>
              <a:sym typeface="Arial"/>
            </a:endParaRPr>
          </a:p>
          <a:p>
            <a:pPr marL="914400" marR="0" lvl="1" indent="-228600" algn="l" rtl="0">
              <a:lnSpc>
                <a:spcPct val="90000"/>
              </a:lnSpc>
              <a:spcBef>
                <a:spcPts val="500"/>
              </a:spcBef>
              <a:spcAft>
                <a:spcPts val="0"/>
              </a:spcAft>
              <a:buClr>
                <a:schemeClr val="dk1"/>
              </a:buClr>
              <a:buSzPts val="1800"/>
              <a:buFont typeface="Arial"/>
              <a:buNone/>
            </a:pPr>
            <a:endParaRPr sz="2800" b="0" i="0" u="none" strike="noStrike" cap="none">
              <a:solidFill>
                <a:schemeClr val="dk1"/>
              </a:solidFill>
              <a:latin typeface="Calibri"/>
              <a:ea typeface="Calibri"/>
              <a:cs typeface="Calibri"/>
              <a:sym typeface="Calibri"/>
            </a:endParaRPr>
          </a:p>
          <a:p>
            <a:pPr marL="457200" marR="0" lvl="0" indent="-228600" algn="l" rtl="0">
              <a:lnSpc>
                <a:spcPct val="90000"/>
              </a:lnSpc>
              <a:spcBef>
                <a:spcPts val="1000"/>
              </a:spcBef>
              <a:spcAft>
                <a:spcPts val="0"/>
              </a:spcAft>
              <a:buClr>
                <a:schemeClr val="dk1"/>
              </a:buClr>
              <a:buSzPts val="1800"/>
              <a:buFont typeface="Arial"/>
              <a:buNone/>
            </a:pPr>
            <a:endParaRPr sz="3200" b="0" i="0" u="none" strike="noStrike" cap="none">
              <a:solidFill>
                <a:schemeClr val="dk1"/>
              </a:solidFill>
              <a:latin typeface="Calibri"/>
              <a:ea typeface="Calibri"/>
              <a:cs typeface="Calibri"/>
              <a:sym typeface="Calibri"/>
            </a:endParaRPr>
          </a:p>
        </p:txBody>
      </p:sp>
      <p:pic>
        <p:nvPicPr>
          <p:cNvPr id="546" name="Google Shape;546;p104"/>
          <p:cNvPicPr preferRelativeResize="0"/>
          <p:nvPr/>
        </p:nvPicPr>
        <p:blipFill rotWithShape="1">
          <a:blip r:embed="rId3">
            <a:alphaModFix/>
          </a:blip>
          <a:srcRect/>
          <a:stretch/>
        </p:blipFill>
        <p:spPr>
          <a:xfrm>
            <a:off x="3738086" y="3110948"/>
            <a:ext cx="4715828" cy="307554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g2199bb9bba6_0_0"/>
          <p:cNvSpPr txBox="1">
            <a:spLocks noGrp="1"/>
          </p:cNvSpPr>
          <p:nvPr>
            <p:ph type="body" idx="1"/>
          </p:nvPr>
        </p:nvSpPr>
        <p:spPr>
          <a:xfrm>
            <a:off x="838200" y="16224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553" name="Google Shape;553;g2199bb9bba6_0_0"/>
          <p:cNvSpPr txBox="1">
            <a:spLocks noGrp="1"/>
          </p:cNvSpPr>
          <p:nvPr>
            <p:ph type="sldNum" idx="12"/>
          </p:nvPr>
        </p:nvSpPr>
        <p:spPr>
          <a:xfrm>
            <a:off x="8153400" y="6483350"/>
            <a:ext cx="4038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105"/>
          <p:cNvSpPr txBox="1"/>
          <p:nvPr/>
        </p:nvSpPr>
        <p:spPr>
          <a:xfrm>
            <a:off x="3700668" y="397565"/>
            <a:ext cx="5045765" cy="7037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C00000"/>
                </a:solidFill>
                <a:latin typeface="Balthazar"/>
                <a:ea typeface="Balthazar"/>
                <a:cs typeface="Balthazar"/>
                <a:sym typeface="Balthazar"/>
              </a:rPr>
              <a:t>Transitive Dependency</a:t>
            </a:r>
            <a:endParaRPr sz="3600" b="1" i="0" u="none" strike="noStrike" cap="none">
              <a:solidFill>
                <a:srgbClr val="C00000"/>
              </a:solidFill>
              <a:latin typeface="Balthazar"/>
              <a:ea typeface="Balthazar"/>
              <a:cs typeface="Balthazar"/>
              <a:sym typeface="Balthazar"/>
            </a:endParaRPr>
          </a:p>
        </p:txBody>
      </p:sp>
      <p:sp>
        <p:nvSpPr>
          <p:cNvPr id="566" name="Google Shape;566;p105"/>
          <p:cNvSpPr txBox="1"/>
          <p:nvPr/>
        </p:nvSpPr>
        <p:spPr>
          <a:xfrm>
            <a:off x="775251" y="1285860"/>
            <a:ext cx="10455965" cy="5286412"/>
          </a:xfrm>
          <a:prstGeom prst="rect">
            <a:avLst/>
          </a:prstGeom>
          <a:noFill/>
          <a:ln>
            <a:noFill/>
          </a:ln>
        </p:spPr>
        <p:txBody>
          <a:bodyPr spcFirstLastPara="1" wrap="square" lIns="91425" tIns="45700" rIns="91425" bIns="45700" anchor="t" anchorCtr="0">
            <a:normAutofit/>
          </a:bodyPr>
          <a:lstStyle/>
          <a:p>
            <a:pPr marL="114300" marR="0" lvl="0" indent="0" algn="l" rtl="0">
              <a:lnSpc>
                <a:spcPct val="90000"/>
              </a:lnSpc>
              <a:spcBef>
                <a:spcPts val="1000"/>
              </a:spcBef>
              <a:spcAft>
                <a:spcPts val="0"/>
              </a:spcAft>
              <a:buClr>
                <a:srgbClr val="C00000"/>
              </a:buClr>
              <a:buSzPts val="2400"/>
              <a:buFont typeface="Arial"/>
              <a:buNone/>
            </a:pPr>
            <a:r>
              <a:rPr lang="en-US" sz="2400" b="0" i="0" u="none" strike="noStrike" cap="none">
                <a:solidFill>
                  <a:srgbClr val="0000FF"/>
                </a:solidFill>
                <a:latin typeface="Bookman Old Style"/>
                <a:ea typeface="Bookman Old Style"/>
                <a:cs typeface="Bookman Old Style"/>
                <a:sym typeface="Bookman Old Style"/>
              </a:rPr>
              <a:t>A-&gt;B (B depends on A)</a:t>
            </a:r>
            <a:endParaRPr sz="1400" b="0" i="0" u="none" strike="noStrike" cap="none">
              <a:solidFill>
                <a:srgbClr val="000000"/>
              </a:solidFill>
              <a:latin typeface="Arial"/>
              <a:ea typeface="Arial"/>
              <a:cs typeface="Arial"/>
              <a:sym typeface="Arial"/>
            </a:endParaRPr>
          </a:p>
          <a:p>
            <a:pPr marL="114300" marR="0" lvl="0" indent="0" algn="l" rtl="0">
              <a:lnSpc>
                <a:spcPct val="90000"/>
              </a:lnSpc>
              <a:spcBef>
                <a:spcPts val="1000"/>
              </a:spcBef>
              <a:spcAft>
                <a:spcPts val="0"/>
              </a:spcAft>
              <a:buClr>
                <a:srgbClr val="C00000"/>
              </a:buClr>
              <a:buSzPts val="2400"/>
              <a:buFont typeface="Arial"/>
              <a:buNone/>
            </a:pPr>
            <a:r>
              <a:rPr lang="en-US" sz="2400" b="0" i="0" u="none" strike="noStrike" cap="none">
                <a:solidFill>
                  <a:srgbClr val="0000FF"/>
                </a:solidFill>
                <a:latin typeface="Bookman Old Style"/>
                <a:ea typeface="Bookman Old Style"/>
                <a:cs typeface="Bookman Old Style"/>
                <a:sym typeface="Bookman Old Style"/>
              </a:rPr>
              <a:t>B-&gt;C</a:t>
            </a:r>
            <a:endParaRPr sz="1400" b="0" i="0" u="none" strike="noStrike" cap="none">
              <a:solidFill>
                <a:srgbClr val="000000"/>
              </a:solidFill>
              <a:latin typeface="Arial"/>
              <a:ea typeface="Arial"/>
              <a:cs typeface="Arial"/>
              <a:sym typeface="Arial"/>
            </a:endParaRPr>
          </a:p>
          <a:p>
            <a:pPr marL="114300" marR="0" lvl="0" indent="0" algn="l" rtl="0">
              <a:lnSpc>
                <a:spcPct val="90000"/>
              </a:lnSpc>
              <a:spcBef>
                <a:spcPts val="1000"/>
              </a:spcBef>
              <a:spcAft>
                <a:spcPts val="0"/>
              </a:spcAft>
              <a:buClr>
                <a:srgbClr val="C00000"/>
              </a:buClr>
              <a:buSzPts val="2400"/>
              <a:buFont typeface="Arial"/>
              <a:buNone/>
            </a:pPr>
            <a:r>
              <a:rPr lang="en-US" sz="2400" b="0" i="0" u="none" strike="noStrike" cap="none">
                <a:solidFill>
                  <a:srgbClr val="0000FF"/>
                </a:solidFill>
                <a:latin typeface="Bookman Old Style"/>
                <a:ea typeface="Bookman Old Style"/>
                <a:cs typeface="Bookman Old Style"/>
                <a:sym typeface="Bookman Old Style"/>
              </a:rPr>
              <a:t>A-&gt;C</a:t>
            </a:r>
            <a:endParaRPr sz="1400" b="0" i="0" u="none" strike="noStrike" cap="none">
              <a:solidFill>
                <a:srgbClr val="000000"/>
              </a:solidFill>
              <a:latin typeface="Arial"/>
              <a:ea typeface="Arial"/>
              <a:cs typeface="Arial"/>
              <a:sym typeface="Arial"/>
            </a:endParaRPr>
          </a:p>
          <a:p>
            <a:pPr marL="114300" marR="0" lvl="0" indent="0" algn="l" rtl="0">
              <a:lnSpc>
                <a:spcPct val="90000"/>
              </a:lnSpc>
              <a:spcBef>
                <a:spcPts val="1000"/>
              </a:spcBef>
              <a:spcAft>
                <a:spcPts val="0"/>
              </a:spcAft>
              <a:buClr>
                <a:srgbClr val="C00000"/>
              </a:buClr>
              <a:buSzPts val="2400"/>
              <a:buFont typeface="Arial"/>
              <a:buNone/>
            </a:pPr>
            <a:endParaRPr sz="2400" b="0" i="0" u="none" strike="noStrike" cap="none">
              <a:solidFill>
                <a:srgbClr val="0000FF"/>
              </a:solidFill>
              <a:latin typeface="Bookman Old Style"/>
              <a:ea typeface="Bookman Old Style"/>
              <a:cs typeface="Bookman Old Style"/>
              <a:sym typeface="Bookman Old Style"/>
            </a:endParaRPr>
          </a:p>
          <a:p>
            <a:pPr marL="457200" marR="0" lvl="0" indent="-342900" algn="just" rtl="0">
              <a:lnSpc>
                <a:spcPct val="90000"/>
              </a:lnSpc>
              <a:spcBef>
                <a:spcPts val="1000"/>
              </a:spcBef>
              <a:spcAft>
                <a:spcPts val="0"/>
              </a:spcAft>
              <a:buClr>
                <a:srgbClr val="C00000"/>
              </a:buClr>
              <a:buSzPts val="2400"/>
              <a:buFont typeface="Noto Sans Symbols"/>
              <a:buChar char="✔"/>
            </a:pPr>
            <a:r>
              <a:rPr lang="en-US" sz="2400" b="0" i="0" u="none" strike="noStrike" cap="none">
                <a:solidFill>
                  <a:srgbClr val="0000FF"/>
                </a:solidFill>
                <a:latin typeface="Bookman Old Style"/>
                <a:ea typeface="Bookman Old Style"/>
                <a:cs typeface="Bookman Old Style"/>
                <a:sym typeface="Bookman Old Style"/>
              </a:rPr>
              <a:t>The derived dependency is called transitive dependency when such dependency becomes improbable (i.e.) non-prime attribute depends on another non-prime attribute.</a:t>
            </a:r>
            <a:endParaRPr sz="1400" b="0" i="0" u="none" strike="noStrike" cap="none">
              <a:solidFill>
                <a:srgbClr val="000000"/>
              </a:solidFill>
              <a:latin typeface="Arial"/>
              <a:ea typeface="Arial"/>
              <a:cs typeface="Arial"/>
              <a:sym typeface="Arial"/>
            </a:endParaRPr>
          </a:p>
          <a:p>
            <a:pPr marL="457200" marR="0" lvl="0" indent="-190500" algn="l" rtl="0">
              <a:lnSpc>
                <a:spcPct val="90000"/>
              </a:lnSpc>
              <a:spcBef>
                <a:spcPts val="1000"/>
              </a:spcBef>
              <a:spcAft>
                <a:spcPts val="0"/>
              </a:spcAft>
              <a:buClr>
                <a:srgbClr val="C00000"/>
              </a:buClr>
              <a:buSzPts val="2400"/>
              <a:buFont typeface="Noto Sans Symbols"/>
              <a:buNone/>
            </a:pPr>
            <a:endParaRPr sz="2400" b="0" i="0" u="none" strike="noStrike" cap="none">
              <a:solidFill>
                <a:srgbClr val="0000FF"/>
              </a:solidFill>
              <a:latin typeface="Bookman Old Style"/>
              <a:ea typeface="Bookman Old Style"/>
              <a:cs typeface="Bookman Old Style"/>
              <a:sym typeface="Bookman Old Style"/>
            </a:endParaRPr>
          </a:p>
          <a:p>
            <a:pPr marL="114300" marR="0" lvl="0" indent="0" algn="l" rtl="0">
              <a:lnSpc>
                <a:spcPct val="90000"/>
              </a:lnSpc>
              <a:spcBef>
                <a:spcPts val="1000"/>
              </a:spcBef>
              <a:spcAft>
                <a:spcPts val="0"/>
              </a:spcAft>
              <a:buClr>
                <a:srgbClr val="C00000"/>
              </a:buClr>
              <a:buSzPts val="2400"/>
              <a:buFont typeface="Arial"/>
              <a:buNone/>
            </a:pPr>
            <a:r>
              <a:rPr lang="en-US" sz="2400" b="0" i="0" u="none" strike="noStrike" cap="none">
                <a:solidFill>
                  <a:srgbClr val="0000FF"/>
                </a:solidFill>
                <a:latin typeface="Bookman Old Style"/>
                <a:ea typeface="Bookman Old Style"/>
                <a:cs typeface="Bookman Old Style"/>
                <a:sym typeface="Bookman Old Style"/>
              </a:rPr>
              <a:t>Eg:</a:t>
            </a:r>
            <a:endParaRPr sz="1400" b="0" i="0" u="none" strike="noStrike" cap="none">
              <a:solidFill>
                <a:srgbClr val="000000"/>
              </a:solidFill>
              <a:latin typeface="Arial"/>
              <a:ea typeface="Arial"/>
              <a:cs typeface="Arial"/>
              <a:sym typeface="Arial"/>
            </a:endParaRPr>
          </a:p>
          <a:p>
            <a:pPr marL="571500" marR="0" lvl="1" indent="0" algn="l" rtl="0">
              <a:lnSpc>
                <a:spcPct val="90000"/>
              </a:lnSpc>
              <a:spcBef>
                <a:spcPts val="500"/>
              </a:spcBef>
              <a:spcAft>
                <a:spcPts val="0"/>
              </a:spcAft>
              <a:buClr>
                <a:srgbClr val="C00000"/>
              </a:buClr>
              <a:buSzPts val="2000"/>
              <a:buFont typeface="Arial"/>
              <a:buNone/>
            </a:pPr>
            <a:r>
              <a:rPr lang="en-US" sz="2000" b="0" i="0" u="none" strike="noStrike" cap="none">
                <a:solidFill>
                  <a:srgbClr val="0000FF"/>
                </a:solidFill>
                <a:latin typeface="Bookman Old Style"/>
                <a:ea typeface="Bookman Old Style"/>
                <a:cs typeface="Bookman Old Style"/>
                <a:sym typeface="Bookman Old Style"/>
              </a:rPr>
              <a:t>Rollno-&gt;marks</a:t>
            </a:r>
            <a:endParaRPr sz="1400" b="0" i="0" u="none" strike="noStrike" cap="none">
              <a:solidFill>
                <a:srgbClr val="000000"/>
              </a:solidFill>
              <a:latin typeface="Arial"/>
              <a:ea typeface="Arial"/>
              <a:cs typeface="Arial"/>
              <a:sym typeface="Arial"/>
            </a:endParaRPr>
          </a:p>
          <a:p>
            <a:pPr marL="571500" marR="0" lvl="1" indent="0" algn="l" rtl="0">
              <a:lnSpc>
                <a:spcPct val="90000"/>
              </a:lnSpc>
              <a:spcBef>
                <a:spcPts val="500"/>
              </a:spcBef>
              <a:spcAft>
                <a:spcPts val="0"/>
              </a:spcAft>
              <a:buClr>
                <a:srgbClr val="C00000"/>
              </a:buClr>
              <a:buSzPts val="2000"/>
              <a:buFont typeface="Arial"/>
              <a:buNone/>
            </a:pPr>
            <a:r>
              <a:rPr lang="en-US" sz="2000" b="0" i="0" u="none" strike="noStrike" cap="none">
                <a:solidFill>
                  <a:srgbClr val="0000FF"/>
                </a:solidFill>
                <a:latin typeface="Bookman Old Style"/>
                <a:ea typeface="Bookman Old Style"/>
                <a:cs typeface="Bookman Old Style"/>
                <a:sym typeface="Bookman Old Style"/>
              </a:rPr>
              <a:t>Marks-&gt;grade</a:t>
            </a:r>
            <a:endParaRPr sz="1400" b="0" i="0" u="none" strike="noStrike" cap="none">
              <a:solidFill>
                <a:srgbClr val="000000"/>
              </a:solidFill>
              <a:latin typeface="Arial"/>
              <a:ea typeface="Arial"/>
              <a:cs typeface="Arial"/>
              <a:sym typeface="Arial"/>
            </a:endParaRPr>
          </a:p>
          <a:p>
            <a:pPr marL="571500" marR="0" lvl="1" indent="0" algn="l" rtl="0">
              <a:lnSpc>
                <a:spcPct val="90000"/>
              </a:lnSpc>
              <a:spcBef>
                <a:spcPts val="500"/>
              </a:spcBef>
              <a:spcAft>
                <a:spcPts val="0"/>
              </a:spcAft>
              <a:buClr>
                <a:srgbClr val="C00000"/>
              </a:buClr>
              <a:buSzPts val="2000"/>
              <a:buFont typeface="Arial"/>
              <a:buNone/>
            </a:pPr>
            <a:r>
              <a:rPr lang="en-US" sz="2000" b="0" i="0" u="none" strike="noStrike" cap="none">
                <a:solidFill>
                  <a:srgbClr val="0000FF"/>
                </a:solidFill>
                <a:latin typeface="Bookman Old Style"/>
                <a:ea typeface="Bookman Old Style"/>
                <a:cs typeface="Bookman Old Style"/>
                <a:sym typeface="Bookman Old Style"/>
              </a:rPr>
              <a:t>Rollno-&gt;grade</a:t>
            </a:r>
            <a:endParaRPr sz="2000" b="0" i="0" u="none" strike="noStrike" cap="none">
              <a:solidFill>
                <a:srgbClr val="0000FF"/>
              </a:solidFill>
              <a:latin typeface="Bookman Old Style"/>
              <a:ea typeface="Bookman Old Style"/>
              <a:cs typeface="Bookman Old Style"/>
              <a:sym typeface="Bookman Old Style"/>
            </a:endParaRPr>
          </a:p>
        </p:txBody>
      </p:sp>
      <p:cxnSp>
        <p:nvCxnSpPr>
          <p:cNvPr id="567" name="Google Shape;567;p105"/>
          <p:cNvCxnSpPr/>
          <p:nvPr/>
        </p:nvCxnSpPr>
        <p:spPr>
          <a:xfrm>
            <a:off x="925621" y="2163450"/>
            <a:ext cx="1285800" cy="1500"/>
          </a:xfrm>
          <a:prstGeom prst="straightConnector1">
            <a:avLst/>
          </a:prstGeom>
          <a:noFill/>
          <a:ln w="9525" cap="flat" cmpd="sng">
            <a:solidFill>
              <a:srgbClr val="5597D3"/>
            </a:solidFill>
            <a:prstDash val="solid"/>
            <a:round/>
            <a:headEnd type="none" w="sm" len="sm"/>
            <a:tailEnd type="none" w="sm" len="sm"/>
          </a:ln>
        </p:spPr>
      </p:cxnSp>
      <p:cxnSp>
        <p:nvCxnSpPr>
          <p:cNvPr id="568" name="Google Shape;568;p105"/>
          <p:cNvCxnSpPr/>
          <p:nvPr/>
        </p:nvCxnSpPr>
        <p:spPr>
          <a:xfrm>
            <a:off x="1147453" y="5773477"/>
            <a:ext cx="2357400" cy="1500"/>
          </a:xfrm>
          <a:prstGeom prst="straightConnector1">
            <a:avLst/>
          </a:prstGeom>
          <a:noFill/>
          <a:ln w="9525" cap="flat" cmpd="sng">
            <a:solidFill>
              <a:srgbClr val="5597D3"/>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8"/>
          <p:cNvSpPr txBox="1">
            <a:spLocks noGrp="1"/>
          </p:cNvSpPr>
          <p:nvPr>
            <p:ph type="body" idx="1"/>
          </p:nvPr>
        </p:nvSpPr>
        <p:spPr>
          <a:xfrm>
            <a:off x="207034" y="1043796"/>
            <a:ext cx="10515600" cy="4261449"/>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US" sz="2400">
                <a:solidFill>
                  <a:srgbClr val="FF0000"/>
                </a:solidFill>
              </a:rPr>
              <a:t>Eliminate the </a:t>
            </a:r>
            <a:r>
              <a:rPr lang="en-US" sz="2400" i="1">
                <a:solidFill>
                  <a:srgbClr val="FF0000"/>
                </a:solidFill>
              </a:rPr>
              <a:t>dept_name</a:t>
            </a:r>
            <a:r>
              <a:rPr lang="en-US" sz="2400">
                <a:solidFill>
                  <a:srgbClr val="FF0000"/>
                </a:solidFill>
              </a:rPr>
              <a:t> attribute of </a:t>
            </a:r>
            <a:r>
              <a:rPr lang="en-US" sz="2400" i="1">
                <a:solidFill>
                  <a:srgbClr val="FF0000"/>
                </a:solidFill>
              </a:rPr>
              <a:t>instructor</a:t>
            </a:r>
            <a:endParaRPr/>
          </a:p>
          <a:p>
            <a:pPr marL="457200" lvl="0" indent="-342900" algn="l" rtl="0">
              <a:lnSpc>
                <a:spcPct val="90000"/>
              </a:lnSpc>
              <a:spcBef>
                <a:spcPts val="1000"/>
              </a:spcBef>
              <a:spcAft>
                <a:spcPts val="0"/>
              </a:spcAft>
              <a:buSzPts val="1800"/>
              <a:buChar char="•"/>
            </a:pPr>
            <a:r>
              <a:rPr lang="en-US" sz="2400"/>
              <a:t>Query</a:t>
            </a:r>
            <a:r>
              <a:rPr lang="en-US" sz="2400" i="1"/>
              <a:t>:</a:t>
            </a:r>
            <a:br>
              <a:rPr lang="en-US" sz="2400"/>
            </a:br>
            <a:r>
              <a:rPr lang="en-US" sz="1000"/>
              <a:t> </a:t>
            </a:r>
            <a:br>
              <a:rPr lang="en-US" sz="2400"/>
            </a:br>
            <a:r>
              <a:rPr lang="en-US" sz="2400"/>
              <a:t>         	 ∏</a:t>
            </a:r>
            <a:r>
              <a:rPr lang="en-US" sz="2400" i="1" baseline="-25000"/>
              <a:t>ID, name, salary</a:t>
            </a:r>
            <a:r>
              <a:rPr lang="en-US" sz="2400"/>
              <a:t> (</a:t>
            </a:r>
            <a:r>
              <a:rPr lang="en-US" sz="2400" i="1"/>
              <a:t>instructor</a:t>
            </a:r>
            <a:r>
              <a:rPr lang="en-US" sz="2400"/>
              <a:t>) </a:t>
            </a:r>
            <a:endParaRPr/>
          </a:p>
        </p:txBody>
      </p:sp>
      <p:sp>
        <p:nvSpPr>
          <p:cNvPr id="127" name="Google Shape;127;p8"/>
          <p:cNvSpPr/>
          <p:nvPr/>
        </p:nvSpPr>
        <p:spPr>
          <a:xfrm>
            <a:off x="0" y="17252"/>
            <a:ext cx="1100730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FF0000"/>
                </a:solidFill>
                <a:latin typeface="Balthazar"/>
                <a:ea typeface="Balthazar"/>
                <a:cs typeface="Balthazar"/>
                <a:sym typeface="Balthazar"/>
              </a:rPr>
              <a:t>PROJECT</a:t>
            </a:r>
            <a:endParaRPr sz="1400" b="0" i="0" u="none" strike="noStrike" cap="none">
              <a:solidFill>
                <a:srgbClr val="000000"/>
              </a:solidFill>
              <a:latin typeface="Arial"/>
              <a:ea typeface="Arial"/>
              <a:cs typeface="Arial"/>
              <a:sym typeface="Arial"/>
            </a:endParaRPr>
          </a:p>
        </p:txBody>
      </p:sp>
      <p:pic>
        <p:nvPicPr>
          <p:cNvPr id="128" name="Google Shape;128;p8"/>
          <p:cNvPicPr preferRelativeResize="0"/>
          <p:nvPr/>
        </p:nvPicPr>
        <p:blipFill rotWithShape="1">
          <a:blip r:embed="rId3">
            <a:alphaModFix/>
          </a:blip>
          <a:srcRect b="9823"/>
          <a:stretch/>
        </p:blipFill>
        <p:spPr>
          <a:xfrm>
            <a:off x="4930125" y="2090069"/>
            <a:ext cx="4216669" cy="374988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106"/>
          <p:cNvSpPr txBox="1"/>
          <p:nvPr/>
        </p:nvSpPr>
        <p:spPr>
          <a:xfrm>
            <a:off x="2360543" y="666888"/>
            <a:ext cx="7470913" cy="787814"/>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C00000"/>
                </a:solidFill>
                <a:latin typeface="Balthazar"/>
                <a:ea typeface="Balthazar"/>
                <a:cs typeface="Balthazar"/>
                <a:sym typeface="Balthazar"/>
              </a:rPr>
              <a:t>To eliminate Transitive Dependency</a:t>
            </a:r>
            <a:endParaRPr sz="3600" b="1" i="0" u="none" strike="noStrike" cap="none">
              <a:solidFill>
                <a:srgbClr val="C00000"/>
              </a:solidFill>
              <a:latin typeface="Balthazar"/>
              <a:ea typeface="Balthazar"/>
              <a:cs typeface="Balthazar"/>
              <a:sym typeface="Balthazar"/>
            </a:endParaRPr>
          </a:p>
        </p:txBody>
      </p:sp>
      <p:sp>
        <p:nvSpPr>
          <p:cNvPr id="574" name="Google Shape;574;p106"/>
          <p:cNvSpPr txBox="1"/>
          <p:nvPr/>
        </p:nvSpPr>
        <p:spPr>
          <a:xfrm>
            <a:off x="546652" y="1464227"/>
            <a:ext cx="11181522" cy="3873086"/>
          </a:xfrm>
          <a:prstGeom prst="rect">
            <a:avLst/>
          </a:prstGeom>
          <a:noFill/>
          <a:ln>
            <a:noFill/>
          </a:ln>
        </p:spPr>
        <p:txBody>
          <a:bodyPr spcFirstLastPara="1" wrap="square" lIns="91425" tIns="45700" rIns="91425" bIns="45700" anchor="t" anchorCtr="0">
            <a:normAutofit/>
          </a:bodyPr>
          <a:lstStyle/>
          <a:p>
            <a:pPr marL="457200" marR="0" lvl="0" indent="-342900" algn="just" rtl="0">
              <a:lnSpc>
                <a:spcPct val="90000"/>
              </a:lnSpc>
              <a:spcBef>
                <a:spcPts val="1000"/>
              </a:spcBef>
              <a:spcAft>
                <a:spcPts val="0"/>
              </a:spcAft>
              <a:buClr>
                <a:srgbClr val="C00000"/>
              </a:buClr>
              <a:buSzPts val="2400"/>
              <a:buFont typeface="Noto Sans Symbols"/>
              <a:buChar char="✔"/>
            </a:pPr>
            <a:r>
              <a:rPr lang="en-US" sz="2400" b="0" i="0" u="none" strike="noStrike" cap="none">
                <a:solidFill>
                  <a:srgbClr val="0000FF"/>
                </a:solidFill>
                <a:latin typeface="Bookman Old Style"/>
                <a:ea typeface="Bookman Old Style"/>
                <a:cs typeface="Bookman Old Style"/>
                <a:sym typeface="Bookman Old Style"/>
              </a:rPr>
              <a:t>For each non-key attribute that is determinant in relation, create a new relation that attribute becomes a primary key in new relation.</a:t>
            </a:r>
            <a:endParaRPr sz="1400" b="0" i="0" u="none" strike="noStrike" cap="none">
              <a:solidFill>
                <a:srgbClr val="000000"/>
              </a:solidFill>
              <a:latin typeface="Arial"/>
              <a:ea typeface="Arial"/>
              <a:cs typeface="Arial"/>
              <a:sym typeface="Arial"/>
            </a:endParaRPr>
          </a:p>
          <a:p>
            <a:pPr marL="457200" marR="0" lvl="0" indent="-190500" algn="just" rtl="0">
              <a:lnSpc>
                <a:spcPct val="90000"/>
              </a:lnSpc>
              <a:spcBef>
                <a:spcPts val="1000"/>
              </a:spcBef>
              <a:spcAft>
                <a:spcPts val="0"/>
              </a:spcAft>
              <a:buClr>
                <a:srgbClr val="C00000"/>
              </a:buClr>
              <a:buSzPts val="2400"/>
              <a:buFont typeface="Noto Sans Symbols"/>
              <a:buNone/>
            </a:pPr>
            <a:endParaRPr sz="2400" b="0" i="0" u="none" strike="noStrike" cap="none">
              <a:solidFill>
                <a:srgbClr val="0000FF"/>
              </a:solidFill>
              <a:latin typeface="Bookman Old Style"/>
              <a:ea typeface="Bookman Old Style"/>
              <a:cs typeface="Bookman Old Style"/>
              <a:sym typeface="Bookman Old Style"/>
            </a:endParaRPr>
          </a:p>
          <a:p>
            <a:pPr marL="457200" marR="0" lvl="0" indent="-342900" algn="just" rtl="0">
              <a:lnSpc>
                <a:spcPct val="90000"/>
              </a:lnSpc>
              <a:spcBef>
                <a:spcPts val="1000"/>
              </a:spcBef>
              <a:spcAft>
                <a:spcPts val="0"/>
              </a:spcAft>
              <a:buClr>
                <a:srgbClr val="C00000"/>
              </a:buClr>
              <a:buSzPts val="2400"/>
              <a:buFont typeface="Noto Sans Symbols"/>
              <a:buChar char="✔"/>
            </a:pPr>
            <a:r>
              <a:rPr lang="en-US" sz="2400" b="0" i="0" u="none" strike="noStrike" cap="none">
                <a:solidFill>
                  <a:srgbClr val="0000FF"/>
                </a:solidFill>
                <a:latin typeface="Bookman Old Style"/>
                <a:ea typeface="Bookman Old Style"/>
                <a:cs typeface="Bookman Old Style"/>
                <a:sym typeface="Bookman Old Style"/>
              </a:rPr>
              <a:t>Move all of the attribute that are functionally dependent on attribute from old relation into new relation.</a:t>
            </a:r>
            <a:endParaRPr sz="1400" b="0" i="0" u="none" strike="noStrike" cap="none">
              <a:solidFill>
                <a:srgbClr val="000000"/>
              </a:solidFill>
              <a:latin typeface="Arial"/>
              <a:ea typeface="Arial"/>
              <a:cs typeface="Arial"/>
              <a:sym typeface="Arial"/>
            </a:endParaRPr>
          </a:p>
          <a:p>
            <a:pPr marL="457200" marR="0" lvl="0" indent="-190500" algn="just" rtl="0">
              <a:lnSpc>
                <a:spcPct val="90000"/>
              </a:lnSpc>
              <a:spcBef>
                <a:spcPts val="1000"/>
              </a:spcBef>
              <a:spcAft>
                <a:spcPts val="0"/>
              </a:spcAft>
              <a:buClr>
                <a:srgbClr val="C00000"/>
              </a:buClr>
              <a:buSzPts val="2400"/>
              <a:buFont typeface="Noto Sans Symbols"/>
              <a:buNone/>
            </a:pPr>
            <a:endParaRPr sz="2400" b="0" i="0" u="none" strike="noStrike" cap="none">
              <a:solidFill>
                <a:srgbClr val="0000FF"/>
              </a:solidFill>
              <a:latin typeface="Bookman Old Style"/>
              <a:ea typeface="Bookman Old Style"/>
              <a:cs typeface="Bookman Old Style"/>
              <a:sym typeface="Bookman Old Style"/>
            </a:endParaRPr>
          </a:p>
          <a:p>
            <a:pPr marL="457200" marR="0" lvl="0" indent="-342900" algn="just" rtl="0">
              <a:lnSpc>
                <a:spcPct val="90000"/>
              </a:lnSpc>
              <a:spcBef>
                <a:spcPts val="1000"/>
              </a:spcBef>
              <a:spcAft>
                <a:spcPts val="0"/>
              </a:spcAft>
              <a:buClr>
                <a:srgbClr val="C00000"/>
              </a:buClr>
              <a:buSzPts val="2400"/>
              <a:buFont typeface="Noto Sans Symbols"/>
              <a:buChar char="✔"/>
            </a:pPr>
            <a:r>
              <a:rPr lang="en-US" sz="2400" b="0" i="0" u="none" strike="noStrike" cap="none">
                <a:solidFill>
                  <a:srgbClr val="0000FF"/>
                </a:solidFill>
                <a:latin typeface="Bookman Old Style"/>
                <a:ea typeface="Bookman Old Style"/>
                <a:cs typeface="Bookman Old Style"/>
                <a:sym typeface="Bookman Old Style"/>
              </a:rPr>
              <a:t>Leave the attribute (which serve as primary key in new relation) in old relation to serve as a foreign key.</a:t>
            </a:r>
            <a:endParaRPr sz="2400" b="0" i="0" u="none" strike="noStrike" cap="none">
              <a:solidFill>
                <a:srgbClr val="0000FF"/>
              </a:solidFill>
              <a:latin typeface="Bookman Old Style"/>
              <a:ea typeface="Bookman Old Style"/>
              <a:cs typeface="Bookman Old Style"/>
              <a:sym typeface="Bookman Old Style"/>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graphicFrame>
        <p:nvGraphicFramePr>
          <p:cNvPr id="579" name="Google Shape;579;p107"/>
          <p:cNvGraphicFramePr/>
          <p:nvPr/>
        </p:nvGraphicFramePr>
        <p:xfrm>
          <a:off x="1952596" y="1437440"/>
          <a:ext cx="8286800" cy="3153750"/>
        </p:xfrm>
        <a:graphic>
          <a:graphicData uri="http://schemas.openxmlformats.org/drawingml/2006/table">
            <a:tbl>
              <a:tblPr firstRow="1" bandRow="1">
                <a:noFill/>
                <a:tableStyleId>{1B9681CB-D28A-403A-9D76-C68C2891D5FE}</a:tableStyleId>
              </a:tblPr>
              <a:tblGrid>
                <a:gridCol w="2071700">
                  <a:extLst>
                    <a:ext uri="{9D8B030D-6E8A-4147-A177-3AD203B41FA5}">
                      <a16:colId xmlns:a16="http://schemas.microsoft.com/office/drawing/2014/main" val="20000"/>
                    </a:ext>
                  </a:extLst>
                </a:gridCol>
                <a:gridCol w="2071700">
                  <a:extLst>
                    <a:ext uri="{9D8B030D-6E8A-4147-A177-3AD203B41FA5}">
                      <a16:colId xmlns:a16="http://schemas.microsoft.com/office/drawing/2014/main" val="20001"/>
                    </a:ext>
                  </a:extLst>
                </a:gridCol>
                <a:gridCol w="2071700">
                  <a:extLst>
                    <a:ext uri="{9D8B030D-6E8A-4147-A177-3AD203B41FA5}">
                      <a16:colId xmlns:a16="http://schemas.microsoft.com/office/drawing/2014/main" val="20002"/>
                    </a:ext>
                  </a:extLst>
                </a:gridCol>
                <a:gridCol w="2071700">
                  <a:extLst>
                    <a:ext uri="{9D8B030D-6E8A-4147-A177-3AD203B41FA5}">
                      <a16:colId xmlns:a16="http://schemas.microsoft.com/office/drawing/2014/main" val="20003"/>
                    </a:ext>
                  </a:extLst>
                </a:gridCol>
              </a:tblGrid>
              <a:tr h="525625">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S_id</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S_name</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City </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Pincode </a:t>
                      </a:r>
                      <a:endParaRPr sz="2000" u="none" strike="noStrike" cap="none"/>
                    </a:p>
                  </a:txBody>
                  <a:tcPr marL="91450" marR="91450" marT="45725" marB="45725"/>
                </a:tc>
                <a:extLst>
                  <a:ext uri="{0D108BD9-81ED-4DB2-BD59-A6C34878D82A}">
                    <a16:rowId xmlns:a16="http://schemas.microsoft.com/office/drawing/2014/main" val="10000"/>
                  </a:ext>
                </a:extLst>
              </a:tr>
              <a:tr h="525625">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1</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Shiva</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Chennai</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15</a:t>
                      </a:r>
                      <a:endParaRPr sz="2000" u="none" strike="noStrike" cap="none"/>
                    </a:p>
                  </a:txBody>
                  <a:tcPr marL="91450" marR="91450" marT="45725" marB="45725"/>
                </a:tc>
                <a:extLst>
                  <a:ext uri="{0D108BD9-81ED-4DB2-BD59-A6C34878D82A}">
                    <a16:rowId xmlns:a16="http://schemas.microsoft.com/office/drawing/2014/main" val="10001"/>
                  </a:ext>
                </a:extLst>
              </a:tr>
              <a:tr h="525625">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2</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Peter</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Pondy </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17</a:t>
                      </a:r>
                      <a:endParaRPr sz="2000" u="none" strike="noStrike" cap="none"/>
                    </a:p>
                  </a:txBody>
                  <a:tcPr marL="91450" marR="91450" marT="45725" marB="45725"/>
                </a:tc>
                <a:extLst>
                  <a:ext uri="{0D108BD9-81ED-4DB2-BD59-A6C34878D82A}">
                    <a16:rowId xmlns:a16="http://schemas.microsoft.com/office/drawing/2014/main" val="10002"/>
                  </a:ext>
                </a:extLst>
              </a:tr>
              <a:tr h="525625">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3</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Meera</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Villupuram</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20</a:t>
                      </a:r>
                      <a:endParaRPr sz="2000" u="none" strike="noStrike" cap="none"/>
                    </a:p>
                  </a:txBody>
                  <a:tcPr marL="91450" marR="91450" marT="45725" marB="45725"/>
                </a:tc>
                <a:extLst>
                  <a:ext uri="{0D108BD9-81ED-4DB2-BD59-A6C34878D82A}">
                    <a16:rowId xmlns:a16="http://schemas.microsoft.com/office/drawing/2014/main" val="10003"/>
                  </a:ext>
                </a:extLst>
              </a:tr>
              <a:tr h="525625">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4</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Rohan</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Delhi</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01</a:t>
                      </a:r>
                      <a:endParaRPr sz="2000" u="none" strike="noStrike" cap="none"/>
                    </a:p>
                  </a:txBody>
                  <a:tcPr marL="91450" marR="91450" marT="45725" marB="45725"/>
                </a:tc>
                <a:extLst>
                  <a:ext uri="{0D108BD9-81ED-4DB2-BD59-A6C34878D82A}">
                    <a16:rowId xmlns:a16="http://schemas.microsoft.com/office/drawing/2014/main" val="10004"/>
                  </a:ext>
                </a:extLst>
              </a:tr>
              <a:tr h="525625">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5</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Shakthi </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Bangalore </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18</a:t>
                      </a:r>
                      <a:endParaRPr sz="2000" u="none" strike="noStrike" cap="none"/>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graphicFrame>
        <p:nvGraphicFramePr>
          <p:cNvPr id="584" name="Google Shape;584;p108"/>
          <p:cNvGraphicFramePr/>
          <p:nvPr/>
        </p:nvGraphicFramePr>
        <p:xfrm>
          <a:off x="2024034" y="846770"/>
          <a:ext cx="8229600" cy="2225100"/>
        </p:xfrm>
        <a:graphic>
          <a:graphicData uri="http://schemas.openxmlformats.org/drawingml/2006/table">
            <a:tbl>
              <a:tblPr firstRow="1" bandRow="1">
                <a:noFill/>
                <a:tableStyleId>{1B9681CB-D28A-403A-9D76-C68C2891D5FE}</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S_id</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S_name</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City </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Pincode </a:t>
                      </a: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1</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Shiva</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Chennai</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15</a:t>
                      </a:r>
                      <a:endParaRPr sz="18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2</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Peter</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Pondy </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17</a:t>
                      </a:r>
                      <a:endParaRPr sz="18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3</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Meera</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Villupuram</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20</a:t>
                      </a:r>
                      <a:endParaRPr sz="18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4</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Rohan</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Delhi</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01</a:t>
                      </a:r>
                      <a:endParaRPr sz="1800" u="none" strike="noStrike" cap="none"/>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5</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Shakthi </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Bangalore </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18</a:t>
                      </a:r>
                      <a:endParaRPr sz="1800" u="none" strike="noStrike" cap="none"/>
                    </a:p>
                  </a:txBody>
                  <a:tcPr marL="91450" marR="91450" marT="45725" marB="45725"/>
                </a:tc>
                <a:extLst>
                  <a:ext uri="{0D108BD9-81ED-4DB2-BD59-A6C34878D82A}">
                    <a16:rowId xmlns:a16="http://schemas.microsoft.com/office/drawing/2014/main" val="10005"/>
                  </a:ext>
                </a:extLst>
              </a:tr>
            </a:tbl>
          </a:graphicData>
        </a:graphic>
      </p:graphicFrame>
      <p:graphicFrame>
        <p:nvGraphicFramePr>
          <p:cNvPr id="585" name="Google Shape;585;p108"/>
          <p:cNvGraphicFramePr/>
          <p:nvPr/>
        </p:nvGraphicFramePr>
        <p:xfrm>
          <a:off x="2166911" y="3786191"/>
          <a:ext cx="3276625" cy="2225100"/>
        </p:xfrm>
        <a:graphic>
          <a:graphicData uri="http://schemas.openxmlformats.org/drawingml/2006/table">
            <a:tbl>
              <a:tblPr firstRow="1" bandRow="1">
                <a:noFill/>
                <a:tableStyleId>{1B9681CB-D28A-403A-9D76-C68C2891D5FE}</a:tableStyleId>
              </a:tblPr>
              <a:tblGrid>
                <a:gridCol w="704850">
                  <a:extLst>
                    <a:ext uri="{9D8B030D-6E8A-4147-A177-3AD203B41FA5}">
                      <a16:colId xmlns:a16="http://schemas.microsoft.com/office/drawing/2014/main" val="20000"/>
                    </a:ext>
                  </a:extLst>
                </a:gridCol>
                <a:gridCol w="1071575">
                  <a:extLst>
                    <a:ext uri="{9D8B030D-6E8A-4147-A177-3AD203B41FA5}">
                      <a16:colId xmlns:a16="http://schemas.microsoft.com/office/drawing/2014/main" val="20001"/>
                    </a:ext>
                  </a:extLst>
                </a:gridCol>
                <a:gridCol w="1500200">
                  <a:extLst>
                    <a:ext uri="{9D8B030D-6E8A-4147-A177-3AD203B41FA5}">
                      <a16:colId xmlns:a16="http://schemas.microsoft.com/office/drawing/2014/main" val="20002"/>
                    </a:ext>
                  </a:extLst>
                </a:gridCol>
              </a:tblGrid>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S_id</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S_name</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Pincode </a:t>
                      </a: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1</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Shiva</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15</a:t>
                      </a:r>
                      <a:endParaRPr sz="18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2</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Peter</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17</a:t>
                      </a:r>
                      <a:endParaRPr sz="18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3</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Meera</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20</a:t>
                      </a:r>
                      <a:endParaRPr sz="18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4</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Rohan</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01</a:t>
                      </a:r>
                      <a:endParaRPr sz="1800" u="none" strike="noStrike" cap="none"/>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5</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Shakthi </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18</a:t>
                      </a:r>
                      <a:endParaRPr sz="1800" u="none" strike="noStrike" cap="none"/>
                    </a:p>
                  </a:txBody>
                  <a:tcPr marL="91450" marR="91450" marT="45725" marB="45725"/>
                </a:tc>
                <a:extLst>
                  <a:ext uri="{0D108BD9-81ED-4DB2-BD59-A6C34878D82A}">
                    <a16:rowId xmlns:a16="http://schemas.microsoft.com/office/drawing/2014/main" val="10005"/>
                  </a:ext>
                </a:extLst>
              </a:tr>
            </a:tbl>
          </a:graphicData>
        </a:graphic>
      </p:graphicFrame>
      <p:graphicFrame>
        <p:nvGraphicFramePr>
          <p:cNvPr id="586" name="Google Shape;586;p108"/>
          <p:cNvGraphicFramePr/>
          <p:nvPr/>
        </p:nvGraphicFramePr>
        <p:xfrm>
          <a:off x="6529362" y="3821198"/>
          <a:ext cx="3643350" cy="2377500"/>
        </p:xfrm>
        <a:graphic>
          <a:graphicData uri="http://schemas.openxmlformats.org/drawingml/2006/table">
            <a:tbl>
              <a:tblPr firstRow="1" bandRow="1">
                <a:noFill/>
                <a:tableStyleId>{1B9681CB-D28A-403A-9D76-C68C2891D5FE}</a:tableStyleId>
              </a:tblPr>
              <a:tblGrid>
                <a:gridCol w="1821675">
                  <a:extLst>
                    <a:ext uri="{9D8B030D-6E8A-4147-A177-3AD203B41FA5}">
                      <a16:colId xmlns:a16="http://schemas.microsoft.com/office/drawing/2014/main" val="20000"/>
                    </a:ext>
                  </a:extLst>
                </a:gridCol>
                <a:gridCol w="1821675">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alibri"/>
                          <a:ea typeface="Calibri"/>
                          <a:cs typeface="Calibri"/>
                          <a:sym typeface="Calibri"/>
                        </a:rPr>
                        <a:t>Pincode </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alibri"/>
                          <a:ea typeface="Calibri"/>
                          <a:cs typeface="Calibri"/>
                          <a:sym typeface="Calibri"/>
                        </a:rPr>
                        <a:t>City </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15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Chennai</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17</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Pondy </a:t>
                      </a:r>
                      <a:endParaRPr sz="2000" b="0" i="0" u="none" strike="noStrike" cap="none">
                        <a:solidFill>
                          <a:schemeClr val="dk1"/>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20</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Villupuram</a:t>
                      </a:r>
                      <a:endParaRPr sz="2000" b="0" i="0" u="none" strike="noStrike" cap="none">
                        <a:solidFill>
                          <a:schemeClr val="dk1"/>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01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Delhi</a:t>
                      </a:r>
                      <a:endParaRPr sz="1400" u="none" strike="noStrike" cap="none"/>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18</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Bangalore </a:t>
                      </a:r>
                      <a:endParaRPr sz="1400" u="none" strike="noStrike" cap="none"/>
                    </a:p>
                  </a:txBody>
                  <a:tcPr marL="91450" marR="91450" marT="45725" marB="45725"/>
                </a:tc>
                <a:extLst>
                  <a:ext uri="{0D108BD9-81ED-4DB2-BD59-A6C34878D82A}">
                    <a16:rowId xmlns:a16="http://schemas.microsoft.com/office/drawing/2014/main" val="10005"/>
                  </a:ext>
                </a:extLst>
              </a:tr>
            </a:tbl>
          </a:graphicData>
        </a:graphic>
      </p:graphicFrame>
      <p:sp>
        <p:nvSpPr>
          <p:cNvPr id="587" name="Google Shape;587;p108"/>
          <p:cNvSpPr txBox="1"/>
          <p:nvPr/>
        </p:nvSpPr>
        <p:spPr>
          <a:xfrm>
            <a:off x="5443536" y="287407"/>
            <a:ext cx="180049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Arial"/>
                <a:ea typeface="Arial"/>
                <a:cs typeface="Arial"/>
                <a:sym typeface="Arial"/>
              </a:rPr>
              <a:t>Example Table</a:t>
            </a:r>
            <a:endParaRPr sz="1800" b="1" i="0" u="none" strike="noStrike" cap="none">
              <a:solidFill>
                <a:srgbClr val="FF0000"/>
              </a:solidFill>
              <a:latin typeface="Arial"/>
              <a:ea typeface="Arial"/>
              <a:cs typeface="Arial"/>
              <a:sym typeface="Arial"/>
            </a:endParaRPr>
          </a:p>
        </p:txBody>
      </p:sp>
      <p:sp>
        <p:nvSpPr>
          <p:cNvPr id="588" name="Google Shape;588;p108"/>
          <p:cNvSpPr txBox="1"/>
          <p:nvPr/>
        </p:nvSpPr>
        <p:spPr>
          <a:xfrm>
            <a:off x="3147009" y="3335766"/>
            <a:ext cx="97975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Arial"/>
                <a:ea typeface="Arial"/>
                <a:cs typeface="Arial"/>
                <a:sym typeface="Arial"/>
              </a:rPr>
              <a:t>Table 1</a:t>
            </a:r>
            <a:endParaRPr sz="1800" b="1" i="0" u="none" strike="noStrike" cap="none">
              <a:solidFill>
                <a:srgbClr val="FF0000"/>
              </a:solidFill>
              <a:latin typeface="Arial"/>
              <a:ea typeface="Arial"/>
              <a:cs typeface="Arial"/>
              <a:sym typeface="Arial"/>
            </a:endParaRPr>
          </a:p>
        </p:txBody>
      </p:sp>
      <p:sp>
        <p:nvSpPr>
          <p:cNvPr id="589" name="Google Shape;589;p108"/>
          <p:cNvSpPr txBox="1"/>
          <p:nvPr/>
        </p:nvSpPr>
        <p:spPr>
          <a:xfrm>
            <a:off x="7829383" y="3384177"/>
            <a:ext cx="97975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Arial"/>
                <a:ea typeface="Arial"/>
                <a:cs typeface="Arial"/>
                <a:sym typeface="Arial"/>
              </a:rPr>
              <a:t>Table 2</a:t>
            </a:r>
            <a:endParaRPr sz="1800" b="1" i="0" u="none" strike="noStrike" cap="none">
              <a:solidFill>
                <a:srgbClr val="FF0000"/>
              </a:solidFill>
              <a:latin typeface="Arial"/>
              <a:ea typeface="Arial"/>
              <a:cs typeface="Arial"/>
              <a:sym typeface="Arial"/>
            </a:endParaRPr>
          </a:p>
        </p:txBody>
      </p:sp>
      <p:sp>
        <p:nvSpPr>
          <p:cNvPr id="590" name="Google Shape;590;p108"/>
          <p:cNvSpPr/>
          <p:nvPr/>
        </p:nvSpPr>
        <p:spPr>
          <a:xfrm rot="8220333">
            <a:off x="4734884" y="3327878"/>
            <a:ext cx="795130" cy="205404"/>
          </a:xfrm>
          <a:prstGeom prst="right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1" name="Google Shape;591;p108"/>
          <p:cNvSpPr/>
          <p:nvPr/>
        </p:nvSpPr>
        <p:spPr>
          <a:xfrm rot="2789948">
            <a:off x="6211215" y="3314285"/>
            <a:ext cx="795130" cy="205404"/>
          </a:xfrm>
          <a:prstGeom prst="right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3EDAE-9EEB-1E59-BED0-A8BB4B2A0AD3}"/>
              </a:ext>
            </a:extLst>
          </p:cNvPr>
          <p:cNvSpPr>
            <a:spLocks noGrp="1"/>
          </p:cNvSpPr>
          <p:nvPr>
            <p:ph type="ctrTitle"/>
          </p:nvPr>
        </p:nvSpPr>
        <p:spPr>
          <a:xfrm>
            <a:off x="165100" y="388938"/>
            <a:ext cx="11404600" cy="1485900"/>
          </a:xfrm>
        </p:spPr>
        <p:txBody>
          <a:bodyPr>
            <a:normAutofit fontScale="90000"/>
          </a:bodyPr>
          <a:lstStyle/>
          <a:p>
            <a:pPr algn="l"/>
            <a:br>
              <a:rPr lang="en-US" dirty="0"/>
            </a:br>
            <a:r>
              <a:rPr lang="en-US" b="1" dirty="0"/>
              <a:t>BCNF-BOYCE CODD NORMAL FORM</a:t>
            </a:r>
            <a:endParaRPr lang="en-IN" b="1" dirty="0"/>
          </a:p>
        </p:txBody>
      </p:sp>
      <p:sp>
        <p:nvSpPr>
          <p:cNvPr id="3" name="Subtitle 2">
            <a:extLst>
              <a:ext uri="{FF2B5EF4-FFF2-40B4-BE49-F238E27FC236}">
                <a16:creationId xmlns:a16="http://schemas.microsoft.com/office/drawing/2014/main" id="{E420F977-FE6E-F4E3-5D52-7F28280CBCEE}"/>
              </a:ext>
            </a:extLst>
          </p:cNvPr>
          <p:cNvSpPr>
            <a:spLocks noGrp="1"/>
          </p:cNvSpPr>
          <p:nvPr>
            <p:ph type="subTitle" idx="1"/>
          </p:nvPr>
        </p:nvSpPr>
        <p:spPr>
          <a:xfrm>
            <a:off x="165100" y="1874838"/>
            <a:ext cx="11303000" cy="1554162"/>
          </a:xfrm>
        </p:spPr>
        <p:txBody>
          <a:bodyPr>
            <a:normAutofit fontScale="92500" lnSpcReduction="10000"/>
          </a:bodyPr>
          <a:lstStyle/>
          <a:p>
            <a:pPr algn="just">
              <a:buFont typeface="Arial" panose="020B0604020202020204" pitchFamily="34" charset="0"/>
              <a:buChar char="•"/>
            </a:pPr>
            <a:r>
              <a:rPr lang="en-US" b="0" i="0" dirty="0">
                <a:solidFill>
                  <a:srgbClr val="000000"/>
                </a:solidFill>
                <a:effectLst/>
                <a:latin typeface="inter-regular"/>
              </a:rPr>
              <a:t>BCNF is the advance version of 3NF. It is stricter than 3NF.</a:t>
            </a:r>
          </a:p>
          <a:p>
            <a:pPr algn="just">
              <a:buFont typeface="Arial" panose="020B0604020202020204" pitchFamily="34" charset="0"/>
              <a:buChar char="•"/>
            </a:pPr>
            <a:r>
              <a:rPr lang="en-US" b="0" i="0" dirty="0">
                <a:solidFill>
                  <a:srgbClr val="000000"/>
                </a:solidFill>
                <a:effectLst/>
                <a:latin typeface="inter-regular"/>
              </a:rPr>
              <a:t>A table is in BCNF if every functional dependency X → Y, X is the super key of the table.</a:t>
            </a:r>
          </a:p>
          <a:p>
            <a:pPr algn="just">
              <a:buFont typeface="Arial" panose="020B0604020202020204" pitchFamily="34" charset="0"/>
              <a:buChar char="•"/>
            </a:pPr>
            <a:r>
              <a:rPr lang="en-US" b="0" i="0" dirty="0">
                <a:solidFill>
                  <a:srgbClr val="000000"/>
                </a:solidFill>
                <a:effectLst/>
                <a:latin typeface="inter-regular"/>
              </a:rPr>
              <a:t>For BCNF, the table should be in 3NF, and for every FD, LHS is super key</a:t>
            </a:r>
          </a:p>
          <a:p>
            <a:endParaRPr lang="en-IN" dirty="0"/>
          </a:p>
        </p:txBody>
      </p:sp>
      <p:sp>
        <p:nvSpPr>
          <p:cNvPr id="4" name="Slide Number Placeholder 3">
            <a:extLst>
              <a:ext uri="{FF2B5EF4-FFF2-40B4-BE49-F238E27FC236}">
                <a16:creationId xmlns:a16="http://schemas.microsoft.com/office/drawing/2014/main" id="{CE5E21A1-AA21-D78F-BDB4-049032D7AE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83</a:t>
            </a:fld>
            <a:endParaRPr lang="en-US"/>
          </a:p>
        </p:txBody>
      </p:sp>
    </p:spTree>
    <p:extLst>
      <p:ext uri="{BB962C8B-B14F-4D97-AF65-F5344CB8AC3E}">
        <p14:creationId xmlns:p14="http://schemas.microsoft.com/office/powerpoint/2010/main" val="13026313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A1D76C-A491-D558-A059-B6E11C679A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84</a:t>
            </a:fld>
            <a:endParaRPr lang="en-US"/>
          </a:p>
        </p:txBody>
      </p:sp>
      <p:sp>
        <p:nvSpPr>
          <p:cNvPr id="5" name="Rectangle 1">
            <a:extLst>
              <a:ext uri="{FF2B5EF4-FFF2-40B4-BE49-F238E27FC236}">
                <a16:creationId xmlns:a16="http://schemas.microsoft.com/office/drawing/2014/main" id="{60FAC7C4-B085-FC89-0010-590AF632BAC5}"/>
              </a:ext>
            </a:extLst>
          </p:cNvPr>
          <p:cNvSpPr>
            <a:spLocks noGrp="1" noChangeArrowheads="1"/>
          </p:cNvSpPr>
          <p:nvPr>
            <p:ph type="subTitle" idx="1"/>
          </p:nvPr>
        </p:nvSpPr>
        <p:spPr bwMode="auto">
          <a:xfrm>
            <a:off x="299962" y="210111"/>
            <a:ext cx="11140924" cy="1647837"/>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algn="l"/>
            <a:r>
              <a:rPr lang="en-US" sz="2000" b="0" i="0" dirty="0">
                <a:solidFill>
                  <a:srgbClr val="000000"/>
                </a:solidFill>
                <a:effectLst/>
                <a:latin typeface="Times New Roman" panose="02020603050405020304" pitchFamily="18" charset="0"/>
                <a:cs typeface="Times New Roman" panose="02020603050405020304" pitchFamily="18" charset="0"/>
              </a:rPr>
              <a:t>Consider a relation R with attributes (student, subject, teacher).</a:t>
            </a:r>
          </a:p>
          <a:p>
            <a:pPr algn="l"/>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 { (student, Teacher) -&gt; subject (student, subject) -&gt; Teacher </a:t>
            </a:r>
            <a:r>
              <a:rPr kumimoji="0" lang="en-US" altLang="en-US" sz="20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Teacher</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-&gt; subject}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DE5578F8-2142-B126-E347-4C54A0F3F6EB}"/>
              </a:ext>
            </a:extLst>
          </p:cNvPr>
          <p:cNvSpPr txBox="1"/>
          <p:nvPr/>
        </p:nvSpPr>
        <p:spPr>
          <a:xfrm>
            <a:off x="299962" y="2093110"/>
            <a:ext cx="11538857" cy="1692771"/>
          </a:xfrm>
          <a:prstGeom prst="rect">
            <a:avLst/>
          </a:prstGeom>
          <a:noFill/>
        </p:spPr>
        <p:txBody>
          <a:bodyPr wrap="square">
            <a:spAutoFit/>
          </a:bodyPr>
          <a:lstStyle/>
          <a:p>
            <a:pPr algn="just"/>
            <a:r>
              <a:rPr lang="en-US" sz="2000" b="0" i="0" dirty="0">
                <a:solidFill>
                  <a:srgbClr val="000000"/>
                </a:solidFill>
                <a:effectLst/>
                <a:latin typeface="Times New Roman" panose="02020603050405020304" pitchFamily="18" charset="0"/>
                <a:cs typeface="Times New Roman" panose="02020603050405020304" pitchFamily="18" charset="0"/>
              </a:rPr>
              <a:t>Candidate keys are (student, teacher) and (student, subject).</a:t>
            </a:r>
          </a:p>
          <a:p>
            <a:pPr algn="just"/>
            <a:r>
              <a:rPr lang="en-US" sz="2000" b="0" i="0" dirty="0">
                <a:solidFill>
                  <a:srgbClr val="000000"/>
                </a:solidFill>
                <a:effectLst/>
                <a:latin typeface="Times New Roman" panose="02020603050405020304" pitchFamily="18" charset="0"/>
                <a:cs typeface="Times New Roman" panose="02020603050405020304" pitchFamily="18" charset="0"/>
              </a:rPr>
              <a:t>The above relation is in 3NF [since there is no transitive dependency]. </a:t>
            </a:r>
          </a:p>
          <a:p>
            <a:pPr algn="just"/>
            <a:endParaRPr lang="en-US" sz="2000" dirty="0">
              <a:latin typeface="Times New Roman" panose="02020603050405020304" pitchFamily="18" charset="0"/>
              <a:cs typeface="Times New Roman" panose="02020603050405020304" pitchFamily="18" charset="0"/>
            </a:endParaRPr>
          </a:p>
          <a:p>
            <a:pPr algn="just"/>
            <a:r>
              <a:rPr lang="en-US" sz="2000" b="0" i="0" dirty="0">
                <a:solidFill>
                  <a:srgbClr val="000000"/>
                </a:solidFill>
                <a:effectLst/>
                <a:latin typeface="Times New Roman" panose="02020603050405020304" pitchFamily="18" charset="0"/>
                <a:cs typeface="Times New Roman" panose="02020603050405020304" pitchFamily="18" charset="0"/>
              </a:rPr>
              <a:t>A relation R is in BCNF if for every </a:t>
            </a:r>
            <a:r>
              <a:rPr lang="en-US" sz="2400" b="0" i="0" dirty="0">
                <a:solidFill>
                  <a:srgbClr val="000000"/>
                </a:solidFill>
                <a:effectLst/>
                <a:latin typeface="Times New Roman" panose="02020603050405020304" pitchFamily="18" charset="0"/>
                <a:cs typeface="Times New Roman" panose="02020603050405020304" pitchFamily="18" charset="0"/>
              </a:rPr>
              <a:t>non-trivial</a:t>
            </a:r>
            <a:r>
              <a:rPr lang="en-US" sz="2000" b="0" i="0" dirty="0">
                <a:solidFill>
                  <a:srgbClr val="000000"/>
                </a:solidFill>
                <a:effectLst/>
                <a:latin typeface="Times New Roman" panose="02020603050405020304" pitchFamily="18" charset="0"/>
                <a:cs typeface="Times New Roman" panose="02020603050405020304" pitchFamily="18" charset="0"/>
              </a:rPr>
              <a:t> FD X-&gt;Y, X must be a key.</a:t>
            </a:r>
          </a:p>
          <a:p>
            <a:pPr algn="just"/>
            <a:r>
              <a:rPr lang="en-US" sz="2000" b="0" i="0" dirty="0">
                <a:solidFill>
                  <a:srgbClr val="000000"/>
                </a:solidFill>
                <a:effectLst/>
                <a:latin typeface="Times New Roman" panose="02020603050405020304" pitchFamily="18" charset="0"/>
                <a:cs typeface="Times New Roman" panose="02020603050405020304" pitchFamily="18" charset="0"/>
              </a:rPr>
              <a:t>The above relation is not in BCNF, because in the FD (teacher-&gt;subject), teacher is not a key.</a:t>
            </a:r>
          </a:p>
        </p:txBody>
      </p:sp>
      <p:sp>
        <p:nvSpPr>
          <p:cNvPr id="9" name="TextBox 8">
            <a:extLst>
              <a:ext uri="{FF2B5EF4-FFF2-40B4-BE49-F238E27FC236}">
                <a16:creationId xmlns:a16="http://schemas.microsoft.com/office/drawing/2014/main" id="{ADC01262-7F63-1E7C-B00F-FBF5BF638123}"/>
              </a:ext>
            </a:extLst>
          </p:cNvPr>
          <p:cNvSpPr txBox="1"/>
          <p:nvPr/>
        </p:nvSpPr>
        <p:spPr>
          <a:xfrm>
            <a:off x="299961" y="3990266"/>
            <a:ext cx="11538857" cy="1938992"/>
          </a:xfrm>
          <a:prstGeom prst="rect">
            <a:avLst/>
          </a:prstGeom>
          <a:noFill/>
        </p:spPr>
        <p:txBody>
          <a:bodyPr wrap="square">
            <a:spAutoFit/>
          </a:bodyPr>
          <a:lstStyle/>
          <a:p>
            <a:pPr algn="l"/>
            <a:r>
              <a:rPr lang="en-US" sz="2400" b="1" i="0" dirty="0">
                <a:solidFill>
                  <a:srgbClr val="000000"/>
                </a:solidFill>
                <a:effectLst/>
                <a:latin typeface="Times New Roman" panose="02020603050405020304" pitchFamily="18" charset="0"/>
                <a:cs typeface="Times New Roman" panose="02020603050405020304" pitchFamily="18" charset="0"/>
              </a:rPr>
              <a:t>Decomposition for BCNF</a:t>
            </a:r>
          </a:p>
          <a:p>
            <a:pPr algn="l"/>
            <a:endParaRPr lang="en-US" sz="2400" b="1" i="0" dirty="0">
              <a:solidFill>
                <a:srgbClr val="000000"/>
              </a:solidFill>
              <a:effectLst/>
              <a:latin typeface="Times New Roman" panose="02020603050405020304" pitchFamily="18" charset="0"/>
              <a:cs typeface="Times New Roman" panose="02020603050405020304" pitchFamily="18" charset="0"/>
            </a:endParaRPr>
          </a:p>
          <a:p>
            <a:pPr algn="just"/>
            <a:r>
              <a:rPr lang="en-US" sz="2400" b="0" i="0" dirty="0">
                <a:solidFill>
                  <a:srgbClr val="000000"/>
                </a:solidFill>
                <a:effectLst/>
                <a:latin typeface="Times New Roman" panose="02020603050405020304" pitchFamily="18" charset="0"/>
                <a:cs typeface="Times New Roman" panose="02020603050405020304" pitchFamily="18" charset="0"/>
              </a:rPr>
              <a:t>Teacher-&gt; subject violates BCNF [since teacher is not a candidate key].</a:t>
            </a:r>
          </a:p>
          <a:p>
            <a:pPr algn="just"/>
            <a:r>
              <a:rPr lang="en-US" sz="2400" b="0" i="0" dirty="0">
                <a:solidFill>
                  <a:srgbClr val="000000"/>
                </a:solidFill>
                <a:effectLst/>
                <a:latin typeface="Times New Roman" panose="02020603050405020304" pitchFamily="18" charset="0"/>
                <a:cs typeface="Times New Roman" panose="02020603050405020304" pitchFamily="18" charset="0"/>
              </a:rPr>
              <a:t>If X-&gt;Y violates BCNF then divide R into R1(X, Y) and R2(R-Y).</a:t>
            </a:r>
          </a:p>
          <a:p>
            <a:pPr algn="just"/>
            <a:r>
              <a:rPr lang="en-US" sz="2400" b="0" i="0" dirty="0">
                <a:solidFill>
                  <a:srgbClr val="000000"/>
                </a:solidFill>
                <a:effectLst/>
                <a:latin typeface="Times New Roman" panose="02020603050405020304" pitchFamily="18" charset="0"/>
                <a:cs typeface="Times New Roman" panose="02020603050405020304" pitchFamily="18" charset="0"/>
              </a:rPr>
              <a:t>So R is divided into two relations R1(Teacher, subject) and R2(student, Teacher).</a:t>
            </a:r>
          </a:p>
        </p:txBody>
      </p:sp>
    </p:spTree>
    <p:extLst>
      <p:ext uri="{BB962C8B-B14F-4D97-AF65-F5344CB8AC3E}">
        <p14:creationId xmlns:p14="http://schemas.microsoft.com/office/powerpoint/2010/main" val="29263624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58"/>
          <p:cNvSpPr txBox="1">
            <a:spLocks noGrp="1"/>
          </p:cNvSpPr>
          <p:nvPr>
            <p:ph type="title"/>
          </p:nvPr>
        </p:nvSpPr>
        <p:spPr>
          <a:xfrm>
            <a:off x="415600" y="593367"/>
            <a:ext cx="11360800" cy="763600"/>
          </a:xfrm>
          <a:prstGeom prst="rect">
            <a:avLst/>
          </a:prstGeom>
          <a:noFill/>
          <a:ln>
            <a:noFill/>
          </a:ln>
        </p:spPr>
        <p:txBody>
          <a:bodyPr spcFirstLastPara="1" wrap="square" lIns="121875" tIns="121875" rIns="121875" bIns="121875" anchor="t" anchorCtr="0">
            <a:normAutofit fontScale="90000"/>
          </a:bodyPr>
          <a:lstStyle/>
          <a:p>
            <a:pPr marL="0" lvl="0" indent="0" algn="ctr" rtl="0">
              <a:lnSpc>
                <a:spcPct val="90000"/>
              </a:lnSpc>
              <a:spcBef>
                <a:spcPts val="0"/>
              </a:spcBef>
              <a:spcAft>
                <a:spcPts val="0"/>
              </a:spcAft>
              <a:buSzPct val="115226"/>
              <a:buNone/>
            </a:pPr>
            <a:r>
              <a:rPr lang="en-US"/>
              <a:t> </a:t>
            </a:r>
            <a:r>
              <a:rPr lang="en-US" sz="2700" b="1">
                <a:solidFill>
                  <a:srgbClr val="0000FF"/>
                </a:solidFill>
              </a:rPr>
              <a:t>Fourth Normal Form (4NF) </a:t>
            </a:r>
            <a:endParaRPr sz="2700" b="1">
              <a:solidFill>
                <a:srgbClr val="0000FF"/>
              </a:solidFill>
            </a:endParaRPr>
          </a:p>
        </p:txBody>
      </p:sp>
      <p:sp>
        <p:nvSpPr>
          <p:cNvPr id="597" name="Google Shape;597;p58"/>
          <p:cNvSpPr txBox="1">
            <a:spLocks noGrp="1"/>
          </p:cNvSpPr>
          <p:nvPr>
            <p:ph type="body" idx="1"/>
          </p:nvPr>
        </p:nvSpPr>
        <p:spPr>
          <a:xfrm>
            <a:off x="415600" y="1356967"/>
            <a:ext cx="11360800" cy="4555200"/>
          </a:xfrm>
          <a:prstGeom prst="rect">
            <a:avLst/>
          </a:prstGeom>
          <a:noFill/>
          <a:ln>
            <a:noFill/>
          </a:ln>
        </p:spPr>
        <p:txBody>
          <a:bodyPr spcFirstLastPara="1" wrap="square" lIns="121875" tIns="121875" rIns="121875" bIns="121875" anchor="t" anchorCtr="0">
            <a:normAutofit fontScale="32500" lnSpcReduction="20000"/>
          </a:bodyPr>
          <a:lstStyle/>
          <a:p>
            <a:pPr marL="0" lvl="0" indent="0" algn="l" rtl="0">
              <a:lnSpc>
                <a:spcPct val="90000"/>
              </a:lnSpc>
              <a:spcBef>
                <a:spcPts val="0"/>
              </a:spcBef>
              <a:spcAft>
                <a:spcPts val="0"/>
              </a:spcAft>
              <a:buSzPct val="73846"/>
              <a:buNone/>
            </a:pPr>
            <a:r>
              <a:rPr lang="en-US" sz="7500"/>
              <a:t>Functional dependencies can help us detect poor E-R design</a:t>
            </a:r>
            <a:endParaRPr sz="7500"/>
          </a:p>
          <a:p>
            <a:pPr marL="0" lvl="0" indent="0" algn="l" rtl="0">
              <a:lnSpc>
                <a:spcPct val="90000"/>
              </a:lnSpc>
              <a:spcBef>
                <a:spcPts val="1600"/>
              </a:spcBef>
              <a:spcAft>
                <a:spcPts val="0"/>
              </a:spcAft>
              <a:buSzPct val="73846"/>
              <a:buNone/>
            </a:pPr>
            <a:r>
              <a:rPr lang="en-US" sz="7500"/>
              <a:t> multivalued dependency arises from one of the following sources:</a:t>
            </a:r>
            <a:endParaRPr sz="7500"/>
          </a:p>
          <a:p>
            <a:pPr marL="0" lvl="0" indent="0" algn="l" rtl="0">
              <a:lnSpc>
                <a:spcPct val="90000"/>
              </a:lnSpc>
              <a:spcBef>
                <a:spcPts val="1600"/>
              </a:spcBef>
              <a:spcAft>
                <a:spcPts val="0"/>
              </a:spcAft>
              <a:buSzPct val="73846"/>
              <a:buNone/>
            </a:pPr>
            <a:r>
              <a:rPr lang="en-US" sz="7500"/>
              <a:t>• A many-to-many relationship set. </a:t>
            </a:r>
            <a:endParaRPr sz="7500"/>
          </a:p>
          <a:p>
            <a:pPr marL="0" lvl="0" indent="0" algn="l" rtl="0">
              <a:lnSpc>
                <a:spcPct val="90000"/>
              </a:lnSpc>
              <a:spcBef>
                <a:spcPts val="1600"/>
              </a:spcBef>
              <a:spcAft>
                <a:spcPts val="0"/>
              </a:spcAft>
              <a:buSzPct val="73846"/>
              <a:buNone/>
            </a:pPr>
            <a:r>
              <a:rPr lang="en-US" sz="7500"/>
              <a:t>• A multivalued attribute of an entity set.</a:t>
            </a:r>
            <a:endParaRPr sz="7500"/>
          </a:p>
          <a:p>
            <a:pPr marL="0" lvl="0" indent="0" algn="l" rtl="0">
              <a:lnSpc>
                <a:spcPct val="90000"/>
              </a:lnSpc>
              <a:spcBef>
                <a:spcPts val="1600"/>
              </a:spcBef>
              <a:spcAft>
                <a:spcPts val="0"/>
              </a:spcAft>
              <a:buSzPts val="275"/>
              <a:buNone/>
            </a:pPr>
            <a:r>
              <a:rPr lang="en-US" sz="7500" b="1">
                <a:solidFill>
                  <a:srgbClr val="38761D"/>
                </a:solidFill>
              </a:rPr>
              <a:t>A relation schema (R) is in fourth normal form(4NF)with respect to a set D of functional and multivalued dependencies if, for  all multivalued dependencies in D  of the form A→→B, where A⊆R and B ⊆R, at least one of the following holds: </a:t>
            </a:r>
            <a:endParaRPr sz="7500" b="1">
              <a:solidFill>
                <a:srgbClr val="38761D"/>
              </a:solidFill>
            </a:endParaRPr>
          </a:p>
          <a:p>
            <a:pPr marL="0" lvl="0" indent="0" algn="l" rtl="0">
              <a:lnSpc>
                <a:spcPct val="90000"/>
              </a:lnSpc>
              <a:spcBef>
                <a:spcPts val="1600"/>
              </a:spcBef>
              <a:spcAft>
                <a:spcPts val="0"/>
              </a:spcAft>
              <a:buSzPts val="275"/>
              <a:buNone/>
            </a:pPr>
            <a:r>
              <a:rPr lang="en-US" sz="7500" b="1">
                <a:solidFill>
                  <a:srgbClr val="38761D"/>
                </a:solidFill>
              </a:rPr>
              <a:t>• A→→B is a trivial multivalued dependency. </a:t>
            </a:r>
            <a:endParaRPr sz="7500" b="1">
              <a:solidFill>
                <a:srgbClr val="38761D"/>
              </a:solidFill>
            </a:endParaRPr>
          </a:p>
          <a:p>
            <a:pPr marL="0" lvl="0" indent="0" algn="l" rtl="0">
              <a:lnSpc>
                <a:spcPct val="90000"/>
              </a:lnSpc>
              <a:spcBef>
                <a:spcPts val="1600"/>
              </a:spcBef>
              <a:spcAft>
                <a:spcPts val="0"/>
              </a:spcAft>
              <a:buSzPts val="275"/>
              <a:buNone/>
            </a:pPr>
            <a:r>
              <a:rPr lang="en-US" sz="7500" b="1">
                <a:solidFill>
                  <a:srgbClr val="38761D"/>
                </a:solidFill>
              </a:rPr>
              <a:t>• A is a super key for R.</a:t>
            </a:r>
            <a:endParaRPr sz="7500" b="1">
              <a:solidFill>
                <a:srgbClr val="38761D"/>
              </a:solidFill>
            </a:endParaRPr>
          </a:p>
          <a:p>
            <a:pPr marL="0" lvl="0" indent="0" algn="l" rtl="0">
              <a:lnSpc>
                <a:spcPct val="90000"/>
              </a:lnSpc>
              <a:spcBef>
                <a:spcPts val="1600"/>
              </a:spcBef>
              <a:spcAft>
                <a:spcPts val="0"/>
              </a:spcAft>
              <a:buSzPct val="61111"/>
              <a:buNone/>
            </a:pPr>
            <a:endParaRPr/>
          </a:p>
          <a:p>
            <a:pPr marL="0" lvl="0" indent="0" algn="l" rtl="0">
              <a:lnSpc>
                <a:spcPct val="90000"/>
              </a:lnSpc>
              <a:spcBef>
                <a:spcPts val="1600"/>
              </a:spcBef>
              <a:spcAft>
                <a:spcPts val="1600"/>
              </a:spcAft>
              <a:buSzPct val="197802"/>
              <a:buNone/>
            </a:pPr>
            <a:endParaRPr/>
          </a:p>
        </p:txBody>
      </p:sp>
      <p:pic>
        <p:nvPicPr>
          <p:cNvPr id="598" name="Google Shape;598;p58"/>
          <p:cNvPicPr preferRelativeResize="0"/>
          <p:nvPr/>
        </p:nvPicPr>
        <p:blipFill rotWithShape="1">
          <a:blip r:embed="rId3">
            <a:alphaModFix/>
          </a:blip>
          <a:srcRect/>
          <a:stretch/>
        </p:blipFill>
        <p:spPr>
          <a:xfrm>
            <a:off x="9071801" y="273800"/>
            <a:ext cx="2882367" cy="140273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9"/>
          <p:cNvSpPr txBox="1">
            <a:spLocks noGrp="1"/>
          </p:cNvSpPr>
          <p:nvPr>
            <p:ph type="title"/>
          </p:nvPr>
        </p:nvSpPr>
        <p:spPr>
          <a:xfrm>
            <a:off x="415600" y="593367"/>
            <a:ext cx="11360800" cy="763600"/>
          </a:xfrm>
          <a:prstGeom prst="rect">
            <a:avLst/>
          </a:prstGeom>
          <a:noFill/>
          <a:ln>
            <a:noFill/>
          </a:ln>
        </p:spPr>
        <p:txBody>
          <a:bodyPr spcFirstLastPara="1" wrap="square" lIns="121875" tIns="121875" rIns="121875" bIns="121875" anchor="t" anchorCtr="0">
            <a:normAutofit/>
          </a:bodyPr>
          <a:lstStyle/>
          <a:p>
            <a:pPr marL="0" lvl="0" indent="0" algn="ctr" rtl="0">
              <a:lnSpc>
                <a:spcPct val="90000"/>
              </a:lnSpc>
              <a:spcBef>
                <a:spcPts val="0"/>
              </a:spcBef>
              <a:spcAft>
                <a:spcPts val="0"/>
              </a:spcAft>
              <a:buSzPts val="2800"/>
              <a:buNone/>
            </a:pPr>
            <a:r>
              <a:rPr lang="en-US" sz="2400" b="1">
                <a:solidFill>
                  <a:srgbClr val="0000FF"/>
                </a:solidFill>
              </a:rPr>
              <a:t>4NF </a:t>
            </a:r>
            <a:endParaRPr sz="2400" b="1">
              <a:solidFill>
                <a:srgbClr val="0000FF"/>
              </a:solidFill>
            </a:endParaRPr>
          </a:p>
        </p:txBody>
      </p:sp>
      <p:sp>
        <p:nvSpPr>
          <p:cNvPr id="604" name="Google Shape;604;p59"/>
          <p:cNvSpPr txBox="1">
            <a:spLocks noGrp="1"/>
          </p:cNvSpPr>
          <p:nvPr>
            <p:ph type="body" idx="1"/>
          </p:nvPr>
        </p:nvSpPr>
        <p:spPr>
          <a:xfrm>
            <a:off x="415600" y="1536633"/>
            <a:ext cx="11360800" cy="4555200"/>
          </a:xfrm>
          <a:prstGeom prst="rect">
            <a:avLst/>
          </a:prstGeom>
          <a:noFill/>
          <a:ln>
            <a:noFill/>
          </a:ln>
        </p:spPr>
        <p:txBody>
          <a:bodyPr spcFirstLastPara="1" wrap="square" lIns="121875" tIns="121875" rIns="121875" bIns="121875" anchor="t" anchorCtr="0">
            <a:normAutofit/>
          </a:bodyPr>
          <a:lstStyle/>
          <a:p>
            <a:pPr marL="0" lvl="0" indent="0" algn="l" rtl="0">
              <a:lnSpc>
                <a:spcPct val="90000"/>
              </a:lnSpc>
              <a:spcBef>
                <a:spcPts val="0"/>
              </a:spcBef>
              <a:spcAft>
                <a:spcPts val="0"/>
              </a:spcAft>
              <a:buSzPts val="1100"/>
              <a:buNone/>
            </a:pPr>
            <a:endParaRPr sz="1900">
              <a:solidFill>
                <a:schemeClr val="dk1"/>
              </a:solidFill>
            </a:endParaRPr>
          </a:p>
          <a:p>
            <a:pPr marL="0" lvl="0" indent="0" algn="l" rtl="0">
              <a:lnSpc>
                <a:spcPct val="90000"/>
              </a:lnSpc>
              <a:spcBef>
                <a:spcPts val="0"/>
              </a:spcBef>
              <a:spcAft>
                <a:spcPts val="0"/>
              </a:spcAft>
              <a:buSzPts val="1100"/>
              <a:buNone/>
            </a:pPr>
            <a:r>
              <a:rPr lang="en-US" sz="1900">
                <a:solidFill>
                  <a:schemeClr val="dk1"/>
                </a:solidFill>
              </a:rPr>
              <a:t>A table is said to be in 4NF if the following conditions are met,</a:t>
            </a:r>
            <a:endParaRPr sz="1900">
              <a:solidFill>
                <a:schemeClr val="dk1"/>
              </a:solidFill>
            </a:endParaRPr>
          </a:p>
          <a:p>
            <a:pPr marL="609585" lvl="0" indent="-457188" algn="l" rtl="0">
              <a:lnSpc>
                <a:spcPct val="90000"/>
              </a:lnSpc>
              <a:spcBef>
                <a:spcPts val="1600"/>
              </a:spcBef>
              <a:spcAft>
                <a:spcPts val="0"/>
              </a:spcAft>
              <a:buSzPts val="1800"/>
              <a:buChar char="●"/>
            </a:pPr>
            <a:r>
              <a:rPr lang="en-US" sz="1900">
                <a:solidFill>
                  <a:schemeClr val="dk1"/>
                </a:solidFill>
              </a:rPr>
              <a:t>The table is in Boyce-Codd Normal Form (BCNF).</a:t>
            </a:r>
            <a:endParaRPr sz="1900">
              <a:solidFill>
                <a:schemeClr val="dk1"/>
              </a:solidFill>
            </a:endParaRPr>
          </a:p>
          <a:p>
            <a:pPr marL="609585" lvl="0" indent="-457188" algn="l" rtl="0">
              <a:lnSpc>
                <a:spcPct val="90000"/>
              </a:lnSpc>
              <a:spcBef>
                <a:spcPts val="0"/>
              </a:spcBef>
              <a:spcAft>
                <a:spcPts val="0"/>
              </a:spcAft>
              <a:buSzPts val="1800"/>
              <a:buChar char="●"/>
            </a:pPr>
            <a:r>
              <a:rPr lang="en-US" sz="1900">
                <a:solidFill>
                  <a:schemeClr val="dk1"/>
                </a:solidFill>
              </a:rPr>
              <a:t>The table is not any having an independent multi-valued dependency.</a:t>
            </a:r>
            <a:endParaRPr/>
          </a:p>
          <a:p>
            <a:pPr marL="609585" lvl="0" indent="-342888" algn="l" rtl="0">
              <a:lnSpc>
                <a:spcPct val="90000"/>
              </a:lnSpc>
              <a:spcBef>
                <a:spcPts val="0"/>
              </a:spcBef>
              <a:spcAft>
                <a:spcPts val="0"/>
              </a:spcAft>
              <a:buSzPts val="1800"/>
              <a:buNone/>
            </a:pPr>
            <a:endParaRPr sz="1900"/>
          </a:p>
          <a:p>
            <a:pPr marL="0" lvl="0" indent="0" algn="l" rtl="0">
              <a:lnSpc>
                <a:spcPct val="90000"/>
              </a:lnSpc>
              <a:spcBef>
                <a:spcPts val="1600"/>
              </a:spcBef>
              <a:spcAft>
                <a:spcPts val="1600"/>
              </a:spcAft>
              <a:buSzPts val="1800"/>
              <a:buNone/>
            </a:pPr>
            <a:endParaRPr/>
          </a:p>
        </p:txBody>
      </p:sp>
      <p:pic>
        <p:nvPicPr>
          <p:cNvPr id="605" name="Google Shape;605;p59"/>
          <p:cNvPicPr preferRelativeResize="0"/>
          <p:nvPr/>
        </p:nvPicPr>
        <p:blipFill rotWithShape="1">
          <a:blip r:embed="rId3">
            <a:alphaModFix/>
          </a:blip>
          <a:srcRect/>
          <a:stretch/>
        </p:blipFill>
        <p:spPr>
          <a:xfrm>
            <a:off x="8997234" y="273800"/>
            <a:ext cx="2882367" cy="1402733"/>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60"/>
          <p:cNvSpPr txBox="1">
            <a:spLocks noGrp="1"/>
          </p:cNvSpPr>
          <p:nvPr>
            <p:ph type="title"/>
          </p:nvPr>
        </p:nvSpPr>
        <p:spPr>
          <a:xfrm>
            <a:off x="415600" y="593367"/>
            <a:ext cx="11360800" cy="763600"/>
          </a:xfrm>
          <a:prstGeom prst="rect">
            <a:avLst/>
          </a:prstGeom>
          <a:noFill/>
          <a:ln>
            <a:noFill/>
          </a:ln>
        </p:spPr>
        <p:txBody>
          <a:bodyPr spcFirstLastPara="1" wrap="square" lIns="121875" tIns="121875" rIns="121875" bIns="121875" anchor="t" anchorCtr="0">
            <a:normAutofit/>
          </a:bodyPr>
          <a:lstStyle/>
          <a:p>
            <a:pPr marL="0" lvl="0" indent="0" algn="ctr" rtl="0">
              <a:lnSpc>
                <a:spcPct val="90000"/>
              </a:lnSpc>
              <a:spcBef>
                <a:spcPts val="0"/>
              </a:spcBef>
              <a:spcAft>
                <a:spcPts val="0"/>
              </a:spcAft>
              <a:buSzPts val="2800"/>
              <a:buNone/>
            </a:pPr>
            <a:r>
              <a:rPr lang="en-US" sz="2400" b="1">
                <a:solidFill>
                  <a:srgbClr val="0000FF"/>
                </a:solidFill>
              </a:rPr>
              <a:t>What is a Multivalued Dependency?</a:t>
            </a:r>
            <a:endParaRPr sz="2400" b="1">
              <a:solidFill>
                <a:srgbClr val="0000FF"/>
              </a:solidFill>
            </a:endParaRPr>
          </a:p>
        </p:txBody>
      </p:sp>
      <p:sp>
        <p:nvSpPr>
          <p:cNvPr id="611" name="Google Shape;611;p60"/>
          <p:cNvSpPr txBox="1">
            <a:spLocks noGrp="1"/>
          </p:cNvSpPr>
          <p:nvPr>
            <p:ph type="body" idx="1"/>
          </p:nvPr>
        </p:nvSpPr>
        <p:spPr>
          <a:xfrm>
            <a:off x="415600" y="1536633"/>
            <a:ext cx="11360800" cy="5098000"/>
          </a:xfrm>
          <a:prstGeom prst="rect">
            <a:avLst/>
          </a:prstGeom>
          <a:noFill/>
          <a:ln>
            <a:noFill/>
          </a:ln>
        </p:spPr>
        <p:txBody>
          <a:bodyPr spcFirstLastPara="1" wrap="square" lIns="121875" tIns="121875" rIns="121875" bIns="121875" anchor="t" anchorCtr="0">
            <a:normAutofit/>
          </a:bodyPr>
          <a:lstStyle/>
          <a:p>
            <a:pPr marL="380990" lvl="0" indent="-380990" algn="l" rtl="0">
              <a:lnSpc>
                <a:spcPct val="90000"/>
              </a:lnSpc>
              <a:spcBef>
                <a:spcPts val="0"/>
              </a:spcBef>
              <a:spcAft>
                <a:spcPts val="0"/>
              </a:spcAft>
              <a:buSzPts val="1800"/>
              <a:buChar char="●"/>
            </a:pPr>
            <a:r>
              <a:rPr lang="en-US" sz="1900"/>
              <a:t>A full constraint between two sets of attributes in a relation.</a:t>
            </a:r>
            <a:endParaRPr/>
          </a:p>
          <a:p>
            <a:pPr marL="380990" lvl="0" indent="-380990" algn="l" rtl="0">
              <a:lnSpc>
                <a:spcPct val="90000"/>
              </a:lnSpc>
              <a:spcBef>
                <a:spcPts val="0"/>
              </a:spcBef>
              <a:spcAft>
                <a:spcPts val="0"/>
              </a:spcAft>
              <a:buSzPts val="1800"/>
              <a:buChar char="●"/>
            </a:pPr>
            <a:r>
              <a:rPr lang="en-US" sz="1900">
                <a:solidFill>
                  <a:srgbClr val="333333"/>
                </a:solidFill>
                <a:highlight>
                  <a:srgbClr val="FFFFFF"/>
                </a:highlight>
                <a:latin typeface="Roboto"/>
                <a:ea typeface="Roboto"/>
                <a:cs typeface="Roboto"/>
                <a:sym typeface="Roboto"/>
              </a:rPr>
              <a:t>Multivalued dependency would occur whenever two separate attributes in a given table happen to be independent of each other. And yet, both of these depend on another third attribute. The multivalued dependency contains at least two of the attributes dependent on the third attribute.</a:t>
            </a:r>
            <a:endParaRPr sz="1900"/>
          </a:p>
          <a:p>
            <a:pPr marL="0" lvl="0" indent="0" algn="l" rtl="0">
              <a:lnSpc>
                <a:spcPct val="90000"/>
              </a:lnSpc>
              <a:spcBef>
                <a:spcPts val="1600"/>
              </a:spcBef>
              <a:spcAft>
                <a:spcPts val="0"/>
              </a:spcAft>
              <a:buSzPts val="1800"/>
              <a:buNone/>
            </a:pPr>
            <a:r>
              <a:rPr lang="en-US" sz="1900"/>
              <a:t>ID →→ street, city</a:t>
            </a:r>
            <a:endParaRPr sz="1900"/>
          </a:p>
          <a:p>
            <a:pPr marL="0" lvl="0" indent="0" algn="l" rtl="0">
              <a:lnSpc>
                <a:spcPct val="90000"/>
              </a:lnSpc>
              <a:spcBef>
                <a:spcPts val="1600"/>
              </a:spcBef>
              <a:spcAft>
                <a:spcPts val="0"/>
              </a:spcAft>
              <a:buSzPts val="1800"/>
              <a:buNone/>
            </a:pPr>
            <a:endParaRPr sz="1900"/>
          </a:p>
          <a:p>
            <a:pPr marL="0" lvl="0" indent="0" algn="l" rtl="0">
              <a:lnSpc>
                <a:spcPct val="90000"/>
              </a:lnSpc>
              <a:spcBef>
                <a:spcPts val="1600"/>
              </a:spcBef>
              <a:spcAft>
                <a:spcPts val="0"/>
              </a:spcAft>
              <a:buSzPts val="1800"/>
              <a:buNone/>
            </a:pPr>
            <a:endParaRPr sz="1900"/>
          </a:p>
          <a:p>
            <a:pPr marL="0" lvl="0" indent="0" algn="l" rtl="0">
              <a:lnSpc>
                <a:spcPct val="90000"/>
              </a:lnSpc>
              <a:spcBef>
                <a:spcPts val="1600"/>
              </a:spcBef>
              <a:spcAft>
                <a:spcPts val="0"/>
              </a:spcAft>
              <a:buSzPts val="1800"/>
              <a:buNone/>
            </a:pPr>
            <a:endParaRPr sz="1900"/>
          </a:p>
          <a:p>
            <a:pPr marL="0" lvl="0" indent="0" algn="l" rtl="0">
              <a:lnSpc>
                <a:spcPct val="90000"/>
              </a:lnSpc>
              <a:spcBef>
                <a:spcPts val="1600"/>
              </a:spcBef>
              <a:spcAft>
                <a:spcPts val="0"/>
              </a:spcAft>
              <a:buSzPts val="1800"/>
              <a:buNone/>
            </a:pPr>
            <a:endParaRPr sz="1900"/>
          </a:p>
          <a:p>
            <a:pPr marL="0" lvl="0" indent="0" algn="l" rtl="0">
              <a:lnSpc>
                <a:spcPct val="90000"/>
              </a:lnSpc>
              <a:spcBef>
                <a:spcPts val="3200"/>
              </a:spcBef>
              <a:spcAft>
                <a:spcPts val="1600"/>
              </a:spcAft>
              <a:buSzPts val="1800"/>
              <a:buNone/>
            </a:pPr>
            <a:r>
              <a:rPr lang="en-US" sz="1900"/>
              <a:t>ID→→dept name is a non-trivial multivalued dependency and ID is not a superkey for the schema.</a:t>
            </a:r>
            <a:endParaRPr sz="1900"/>
          </a:p>
        </p:txBody>
      </p:sp>
      <p:pic>
        <p:nvPicPr>
          <p:cNvPr id="612" name="Google Shape;612;p60"/>
          <p:cNvPicPr preferRelativeResize="0"/>
          <p:nvPr/>
        </p:nvPicPr>
        <p:blipFill rotWithShape="1">
          <a:blip r:embed="rId3">
            <a:alphaModFix/>
          </a:blip>
          <a:srcRect/>
          <a:stretch/>
        </p:blipFill>
        <p:spPr>
          <a:xfrm>
            <a:off x="3313167" y="3004211"/>
            <a:ext cx="5969000" cy="1587500"/>
          </a:xfrm>
          <a:prstGeom prst="rect">
            <a:avLst/>
          </a:prstGeom>
          <a:noFill/>
          <a:ln>
            <a:noFill/>
          </a:ln>
        </p:spPr>
      </p:pic>
      <p:pic>
        <p:nvPicPr>
          <p:cNvPr id="613" name="Google Shape;613;p60"/>
          <p:cNvPicPr preferRelativeResize="0"/>
          <p:nvPr/>
        </p:nvPicPr>
        <p:blipFill rotWithShape="1">
          <a:blip r:embed="rId4">
            <a:alphaModFix/>
          </a:blip>
          <a:srcRect/>
          <a:stretch/>
        </p:blipFill>
        <p:spPr>
          <a:xfrm>
            <a:off x="3351267" y="4425292"/>
            <a:ext cx="5892800" cy="838200"/>
          </a:xfrm>
          <a:prstGeom prst="rect">
            <a:avLst/>
          </a:prstGeom>
          <a:noFill/>
          <a:ln>
            <a:noFill/>
          </a:ln>
        </p:spPr>
      </p:pic>
      <p:pic>
        <p:nvPicPr>
          <p:cNvPr id="614" name="Google Shape;614;p60"/>
          <p:cNvPicPr preferRelativeResize="0"/>
          <p:nvPr/>
        </p:nvPicPr>
        <p:blipFill rotWithShape="1">
          <a:blip r:embed="rId5">
            <a:alphaModFix/>
          </a:blip>
          <a:srcRect/>
          <a:stretch/>
        </p:blipFill>
        <p:spPr>
          <a:xfrm>
            <a:off x="8894034" y="0"/>
            <a:ext cx="2882367" cy="1402733"/>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61"/>
          <p:cNvSpPr txBox="1">
            <a:spLocks noGrp="1"/>
          </p:cNvSpPr>
          <p:nvPr>
            <p:ph type="title"/>
          </p:nvPr>
        </p:nvSpPr>
        <p:spPr>
          <a:xfrm>
            <a:off x="415600" y="593367"/>
            <a:ext cx="11360800" cy="763600"/>
          </a:xfrm>
          <a:prstGeom prst="rect">
            <a:avLst/>
          </a:prstGeom>
          <a:noFill/>
          <a:ln>
            <a:noFill/>
          </a:ln>
        </p:spPr>
        <p:txBody>
          <a:bodyPr spcFirstLastPara="1" wrap="square" lIns="121875" tIns="121875" rIns="121875" bIns="121875" anchor="t" anchorCtr="0">
            <a:normAutofit/>
          </a:bodyPr>
          <a:lstStyle/>
          <a:p>
            <a:pPr marL="0" lvl="0" indent="0" algn="ctr" rtl="0">
              <a:lnSpc>
                <a:spcPct val="90000"/>
              </a:lnSpc>
              <a:spcBef>
                <a:spcPts val="0"/>
              </a:spcBef>
              <a:spcAft>
                <a:spcPts val="0"/>
              </a:spcAft>
              <a:buSzPts val="1800"/>
              <a:buNone/>
            </a:pPr>
            <a:r>
              <a:rPr lang="en-US" sz="2400" b="1">
                <a:solidFill>
                  <a:srgbClr val="0000FF"/>
                </a:solidFill>
              </a:rPr>
              <a:t>4NF DECOMPOSITION ALGORITHM</a:t>
            </a:r>
            <a:endParaRPr sz="2400" b="1">
              <a:solidFill>
                <a:srgbClr val="0000FF"/>
              </a:solidFill>
            </a:endParaRPr>
          </a:p>
        </p:txBody>
      </p:sp>
      <p:pic>
        <p:nvPicPr>
          <p:cNvPr id="620" name="Google Shape;620;p61"/>
          <p:cNvPicPr preferRelativeResize="0"/>
          <p:nvPr/>
        </p:nvPicPr>
        <p:blipFill rotWithShape="1">
          <a:blip r:embed="rId3">
            <a:alphaModFix/>
          </a:blip>
          <a:srcRect/>
          <a:stretch/>
        </p:blipFill>
        <p:spPr>
          <a:xfrm>
            <a:off x="1243501" y="1926234"/>
            <a:ext cx="8477588" cy="3348839"/>
          </a:xfrm>
          <a:prstGeom prst="rect">
            <a:avLst/>
          </a:prstGeom>
          <a:noFill/>
          <a:ln>
            <a:noFill/>
          </a:ln>
        </p:spPr>
      </p:pic>
      <p:pic>
        <p:nvPicPr>
          <p:cNvPr id="621" name="Google Shape;621;p61"/>
          <p:cNvPicPr preferRelativeResize="0"/>
          <p:nvPr/>
        </p:nvPicPr>
        <p:blipFill rotWithShape="1">
          <a:blip r:embed="rId4">
            <a:alphaModFix/>
          </a:blip>
          <a:srcRect/>
          <a:stretch/>
        </p:blipFill>
        <p:spPr>
          <a:xfrm>
            <a:off x="9096634" y="273800"/>
            <a:ext cx="2882367" cy="1402733"/>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62"/>
          <p:cNvSpPr txBox="1">
            <a:spLocks noGrp="1"/>
          </p:cNvSpPr>
          <p:nvPr>
            <p:ph type="title"/>
          </p:nvPr>
        </p:nvSpPr>
        <p:spPr>
          <a:xfrm>
            <a:off x="415600" y="593367"/>
            <a:ext cx="11360800" cy="763600"/>
          </a:xfrm>
          <a:prstGeom prst="rect">
            <a:avLst/>
          </a:prstGeom>
          <a:noFill/>
          <a:ln>
            <a:noFill/>
          </a:ln>
        </p:spPr>
        <p:txBody>
          <a:bodyPr spcFirstLastPara="1" wrap="square" lIns="121875" tIns="121875" rIns="121875" bIns="121875" anchor="t" anchorCtr="0">
            <a:normAutofit/>
          </a:bodyPr>
          <a:lstStyle/>
          <a:p>
            <a:pPr marL="0" lvl="0" indent="0" algn="ctr" rtl="0">
              <a:lnSpc>
                <a:spcPct val="90000"/>
              </a:lnSpc>
              <a:spcBef>
                <a:spcPts val="0"/>
              </a:spcBef>
              <a:spcAft>
                <a:spcPts val="0"/>
              </a:spcAft>
              <a:buSzPts val="2800"/>
              <a:buNone/>
            </a:pPr>
            <a:r>
              <a:rPr lang="en-US" sz="2400" b="1">
                <a:solidFill>
                  <a:srgbClr val="0000FF"/>
                </a:solidFill>
              </a:rPr>
              <a:t>Lossless-join Decomposition</a:t>
            </a:r>
            <a:endParaRPr sz="2400" b="1">
              <a:solidFill>
                <a:srgbClr val="0000FF"/>
              </a:solidFill>
            </a:endParaRPr>
          </a:p>
        </p:txBody>
      </p:sp>
      <p:sp>
        <p:nvSpPr>
          <p:cNvPr id="627" name="Google Shape;627;p62"/>
          <p:cNvSpPr txBox="1">
            <a:spLocks noGrp="1"/>
          </p:cNvSpPr>
          <p:nvPr>
            <p:ph type="body" idx="1"/>
          </p:nvPr>
        </p:nvSpPr>
        <p:spPr>
          <a:xfrm>
            <a:off x="415600" y="1536633"/>
            <a:ext cx="11360800" cy="4555200"/>
          </a:xfrm>
          <a:prstGeom prst="rect">
            <a:avLst/>
          </a:prstGeom>
          <a:noFill/>
          <a:ln>
            <a:noFill/>
          </a:ln>
        </p:spPr>
        <p:txBody>
          <a:bodyPr spcFirstLastPara="1" wrap="square" lIns="121875" tIns="121875" rIns="121875" bIns="121875" anchor="t" anchorCtr="0">
            <a:normAutofit fontScale="40000" lnSpcReduction="20000"/>
          </a:bodyPr>
          <a:lstStyle/>
          <a:p>
            <a:pPr marL="0" lvl="0" indent="0" algn="l" rtl="0">
              <a:lnSpc>
                <a:spcPct val="90000"/>
              </a:lnSpc>
              <a:spcBef>
                <a:spcPts val="0"/>
              </a:spcBef>
              <a:spcAft>
                <a:spcPts val="0"/>
              </a:spcAft>
              <a:buSzPct val="60000"/>
              <a:buNone/>
            </a:pPr>
            <a:r>
              <a:rPr lang="en-US" sz="7500"/>
              <a:t>A decomposition of R into R1 and R2 is a lossless join if at least one of the following dependencies is in D+</a:t>
            </a:r>
            <a:endParaRPr sz="7500"/>
          </a:p>
          <a:p>
            <a:pPr marL="0" lvl="0" indent="0" algn="l" rtl="0">
              <a:lnSpc>
                <a:spcPct val="90000"/>
              </a:lnSpc>
              <a:spcBef>
                <a:spcPts val="1600"/>
              </a:spcBef>
              <a:spcAft>
                <a:spcPts val="0"/>
              </a:spcAft>
              <a:buSzPct val="60000"/>
              <a:buNone/>
            </a:pPr>
            <a:endParaRPr sz="7500"/>
          </a:p>
          <a:p>
            <a:pPr marL="0" lvl="0" indent="0" algn="l" rtl="0">
              <a:lnSpc>
                <a:spcPct val="90000"/>
              </a:lnSpc>
              <a:spcBef>
                <a:spcPts val="1600"/>
              </a:spcBef>
              <a:spcAft>
                <a:spcPts val="0"/>
              </a:spcAft>
              <a:buSzPct val="60000"/>
              <a:buNone/>
            </a:pPr>
            <a:endParaRPr sz="7500" b="1"/>
          </a:p>
          <a:p>
            <a:pPr marL="0" lvl="0" indent="0" algn="l" rtl="0">
              <a:lnSpc>
                <a:spcPct val="90000"/>
              </a:lnSpc>
              <a:spcBef>
                <a:spcPts val="1600"/>
              </a:spcBef>
              <a:spcAft>
                <a:spcPts val="0"/>
              </a:spcAft>
              <a:buSzPct val="60000"/>
              <a:buNone/>
            </a:pPr>
            <a:r>
              <a:rPr lang="en-US" sz="7500" b="1"/>
              <a:t>And lossless if R1 U R2=D+</a:t>
            </a:r>
            <a:endParaRPr sz="7500" b="1"/>
          </a:p>
          <a:p>
            <a:pPr marL="0" lvl="0" indent="0" algn="l" rtl="0">
              <a:lnSpc>
                <a:spcPct val="90000"/>
              </a:lnSpc>
              <a:spcBef>
                <a:spcPts val="1600"/>
              </a:spcBef>
              <a:spcAft>
                <a:spcPts val="0"/>
              </a:spcAft>
              <a:buSzPct val="60000"/>
              <a:buNone/>
            </a:pPr>
            <a:r>
              <a:rPr lang="en-US" sz="7500" b="1">
                <a:solidFill>
                  <a:srgbClr val="0000FF"/>
                </a:solidFill>
              </a:rPr>
              <a:t>ID→→dept_name is a non-trivial multivalued dependency, and ID is not a superkey for the schema.</a:t>
            </a:r>
            <a:endParaRPr sz="7500" b="1">
              <a:solidFill>
                <a:srgbClr val="0000FF"/>
              </a:solidFill>
            </a:endParaRPr>
          </a:p>
          <a:p>
            <a:pPr marL="0" lvl="0" indent="0" algn="l" rtl="0">
              <a:lnSpc>
                <a:spcPct val="90000"/>
              </a:lnSpc>
              <a:spcBef>
                <a:spcPts val="1600"/>
              </a:spcBef>
              <a:spcAft>
                <a:spcPts val="0"/>
              </a:spcAft>
              <a:buSzPct val="60000"/>
              <a:buNone/>
            </a:pPr>
            <a:r>
              <a:rPr lang="en-US" sz="7500" b="1">
                <a:solidFill>
                  <a:srgbClr val="0000FF"/>
                </a:solidFill>
              </a:rPr>
              <a:t>Following the algorithm,we replace it by two schemas:</a:t>
            </a:r>
            <a:endParaRPr sz="7500" b="1">
              <a:solidFill>
                <a:srgbClr val="0000FF"/>
              </a:solidFill>
            </a:endParaRPr>
          </a:p>
          <a:p>
            <a:pPr marL="0" lvl="0" indent="0" algn="l" rtl="0">
              <a:lnSpc>
                <a:spcPct val="90000"/>
              </a:lnSpc>
              <a:spcBef>
                <a:spcPts val="1600"/>
              </a:spcBef>
              <a:spcAft>
                <a:spcPts val="0"/>
              </a:spcAft>
              <a:buSzPct val="60000"/>
              <a:buNone/>
            </a:pPr>
            <a:r>
              <a:rPr lang="en-US" sz="7500" b="1">
                <a:solidFill>
                  <a:srgbClr val="0000FF"/>
                </a:solidFill>
              </a:rPr>
              <a:t>r1 (ID, dept name) r2 (ID, street, city)</a:t>
            </a:r>
            <a:endParaRPr sz="7500" b="1">
              <a:solidFill>
                <a:srgbClr val="0000FF"/>
              </a:solidFill>
            </a:endParaRPr>
          </a:p>
          <a:p>
            <a:pPr marL="0" lvl="0" indent="0" algn="l" rtl="0">
              <a:lnSpc>
                <a:spcPct val="90000"/>
              </a:lnSpc>
              <a:spcBef>
                <a:spcPts val="1600"/>
              </a:spcBef>
              <a:spcAft>
                <a:spcPts val="0"/>
              </a:spcAft>
              <a:buSzPct val="61643"/>
              <a:buNone/>
            </a:pPr>
            <a:endParaRPr sz="7300" b="1"/>
          </a:p>
          <a:p>
            <a:pPr marL="0" lvl="0" indent="0" algn="l" rtl="0">
              <a:lnSpc>
                <a:spcPct val="90000"/>
              </a:lnSpc>
              <a:spcBef>
                <a:spcPts val="1600"/>
              </a:spcBef>
              <a:spcAft>
                <a:spcPts val="0"/>
              </a:spcAft>
              <a:buSzPts val="275"/>
              <a:buNone/>
            </a:pPr>
            <a:endParaRPr sz="7300"/>
          </a:p>
          <a:p>
            <a:pPr marL="0" lvl="0" indent="0" algn="l" rtl="0">
              <a:lnSpc>
                <a:spcPct val="90000"/>
              </a:lnSpc>
              <a:spcBef>
                <a:spcPts val="1600"/>
              </a:spcBef>
              <a:spcAft>
                <a:spcPts val="0"/>
              </a:spcAft>
              <a:buSzPct val="61643"/>
              <a:buNone/>
            </a:pPr>
            <a:endParaRPr sz="7300"/>
          </a:p>
          <a:p>
            <a:pPr marL="0" lvl="0" indent="0" algn="l" rtl="0">
              <a:lnSpc>
                <a:spcPct val="90000"/>
              </a:lnSpc>
              <a:spcBef>
                <a:spcPts val="1600"/>
              </a:spcBef>
              <a:spcAft>
                <a:spcPts val="0"/>
              </a:spcAft>
              <a:buSzPct val="160714"/>
              <a:buNone/>
            </a:pPr>
            <a:endParaRPr/>
          </a:p>
          <a:p>
            <a:pPr marL="0" lvl="0" indent="0" algn="l" rtl="0">
              <a:lnSpc>
                <a:spcPct val="90000"/>
              </a:lnSpc>
              <a:spcBef>
                <a:spcPts val="1600"/>
              </a:spcBef>
              <a:spcAft>
                <a:spcPts val="1600"/>
              </a:spcAft>
              <a:buSzPct val="160714"/>
              <a:buNone/>
            </a:pPr>
            <a:endParaRPr/>
          </a:p>
        </p:txBody>
      </p:sp>
      <p:pic>
        <p:nvPicPr>
          <p:cNvPr id="628" name="Google Shape;628;p62"/>
          <p:cNvPicPr preferRelativeResize="0"/>
          <p:nvPr/>
        </p:nvPicPr>
        <p:blipFill rotWithShape="1">
          <a:blip r:embed="rId3">
            <a:alphaModFix/>
          </a:blip>
          <a:srcRect/>
          <a:stretch/>
        </p:blipFill>
        <p:spPr>
          <a:xfrm>
            <a:off x="3443781" y="2275355"/>
            <a:ext cx="2522233" cy="715749"/>
          </a:xfrm>
          <a:prstGeom prst="rect">
            <a:avLst/>
          </a:prstGeom>
          <a:noFill/>
          <a:ln>
            <a:noFill/>
          </a:ln>
        </p:spPr>
      </p:pic>
      <p:pic>
        <p:nvPicPr>
          <p:cNvPr id="629" name="Google Shape;629;p62"/>
          <p:cNvPicPr preferRelativeResize="0"/>
          <p:nvPr/>
        </p:nvPicPr>
        <p:blipFill rotWithShape="1">
          <a:blip r:embed="rId4">
            <a:alphaModFix/>
          </a:blip>
          <a:srcRect/>
          <a:stretch/>
        </p:blipFill>
        <p:spPr>
          <a:xfrm>
            <a:off x="9071767" y="273800"/>
            <a:ext cx="2882367" cy="1402733"/>
          </a:xfrm>
          <a:prstGeom prst="rect">
            <a:avLst/>
          </a:prstGeom>
          <a:noFill/>
          <a:ln>
            <a:noFill/>
          </a:ln>
        </p:spPr>
      </p:pic>
      <p:pic>
        <p:nvPicPr>
          <p:cNvPr id="630" name="Google Shape;630;p62"/>
          <p:cNvPicPr preferRelativeResize="0"/>
          <p:nvPr/>
        </p:nvPicPr>
        <p:blipFill rotWithShape="1">
          <a:blip r:embed="rId5">
            <a:alphaModFix/>
          </a:blip>
          <a:srcRect/>
          <a:stretch/>
        </p:blipFill>
        <p:spPr>
          <a:xfrm>
            <a:off x="6719233" y="2143853"/>
            <a:ext cx="4303947" cy="1402735"/>
          </a:xfrm>
          <a:prstGeom prst="rect">
            <a:avLst/>
          </a:prstGeom>
          <a:noFill/>
          <a:ln>
            <a:noFill/>
          </a:ln>
        </p:spPr>
      </p:pic>
      <p:pic>
        <p:nvPicPr>
          <p:cNvPr id="631" name="Google Shape;631;p62"/>
          <p:cNvPicPr preferRelativeResize="0"/>
          <p:nvPr/>
        </p:nvPicPr>
        <p:blipFill rotWithShape="1">
          <a:blip r:embed="rId6">
            <a:alphaModFix/>
          </a:blip>
          <a:srcRect/>
          <a:stretch/>
        </p:blipFill>
        <p:spPr>
          <a:xfrm>
            <a:off x="4791467" y="4662157"/>
            <a:ext cx="2609067" cy="1671124"/>
          </a:xfrm>
          <a:prstGeom prst="rect">
            <a:avLst/>
          </a:prstGeom>
          <a:noFill/>
          <a:ln>
            <a:noFill/>
          </a:ln>
        </p:spPr>
      </p:pic>
      <p:pic>
        <p:nvPicPr>
          <p:cNvPr id="632" name="Google Shape;632;p62"/>
          <p:cNvPicPr preferRelativeResize="0"/>
          <p:nvPr/>
        </p:nvPicPr>
        <p:blipFill rotWithShape="1">
          <a:blip r:embed="rId7">
            <a:alphaModFix/>
          </a:blip>
          <a:srcRect/>
          <a:stretch/>
        </p:blipFill>
        <p:spPr>
          <a:xfrm>
            <a:off x="7861856" y="4694465"/>
            <a:ext cx="3615037" cy="15701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9"/>
          <p:cNvSpPr txBox="1">
            <a:spLocks noGrp="1"/>
          </p:cNvSpPr>
          <p:nvPr>
            <p:ph type="body" idx="1"/>
          </p:nvPr>
        </p:nvSpPr>
        <p:spPr>
          <a:xfrm>
            <a:off x="207034" y="1043796"/>
            <a:ext cx="10515600" cy="4261449"/>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sz="2400">
                <a:solidFill>
                  <a:srgbClr val="FF0000"/>
                </a:solidFill>
              </a:rPr>
              <a:t>Find the names of all instructors in the Physics department.</a:t>
            </a:r>
            <a:endParaRPr/>
          </a:p>
          <a:p>
            <a:pPr marL="457200" lvl="0" indent="-342900" algn="l" rtl="0">
              <a:lnSpc>
                <a:spcPct val="90000"/>
              </a:lnSpc>
              <a:spcBef>
                <a:spcPts val="1000"/>
              </a:spcBef>
              <a:spcAft>
                <a:spcPts val="0"/>
              </a:spcAft>
              <a:buSzPts val="1800"/>
              <a:buNone/>
            </a:pPr>
            <a:r>
              <a:rPr lang="en-US" sz="1000"/>
              <a:t> </a:t>
            </a:r>
            <a:endParaRPr/>
          </a:p>
          <a:p>
            <a:pPr marL="457200" lvl="0" indent="-342900" algn="l" rtl="0">
              <a:lnSpc>
                <a:spcPct val="90000"/>
              </a:lnSpc>
              <a:spcBef>
                <a:spcPts val="1000"/>
              </a:spcBef>
              <a:spcAft>
                <a:spcPts val="0"/>
              </a:spcAft>
              <a:buSzPts val="1800"/>
              <a:buNone/>
            </a:pPr>
            <a:r>
              <a:rPr lang="en-US" sz="2400"/>
              <a:t>             ∏</a:t>
            </a:r>
            <a:r>
              <a:rPr lang="en-US" sz="2400" i="1" baseline="-25000"/>
              <a:t>name</a:t>
            </a:r>
            <a:r>
              <a:rPr lang="en-US" sz="2400"/>
              <a:t>(</a:t>
            </a:r>
            <a:r>
              <a:rPr lang="en-US" sz="2400" i="1"/>
              <a:t>σ</a:t>
            </a:r>
            <a:r>
              <a:rPr lang="en-US" sz="2400"/>
              <a:t> </a:t>
            </a:r>
            <a:r>
              <a:rPr lang="en-US" sz="2400" i="1" baseline="-25000"/>
              <a:t>dept_name</a:t>
            </a:r>
            <a:r>
              <a:rPr lang="en-US" sz="2400" i="1"/>
              <a:t> </a:t>
            </a:r>
            <a:r>
              <a:rPr lang="en-US" sz="2400" i="1" baseline="-25000"/>
              <a:t>=“Physics” </a:t>
            </a:r>
            <a:r>
              <a:rPr lang="en-US" sz="2400" i="1"/>
              <a:t> </a:t>
            </a:r>
            <a:r>
              <a:rPr lang="en-US" sz="2400"/>
              <a:t>(</a:t>
            </a:r>
            <a:r>
              <a:rPr lang="en-US" sz="2400" i="1"/>
              <a:t>instructor</a:t>
            </a:r>
            <a:r>
              <a:rPr lang="en-US" sz="2400"/>
              <a:t>))</a:t>
            </a:r>
            <a:endParaRPr/>
          </a:p>
          <a:p>
            <a:pPr marL="457200" lvl="0" indent="-342900" algn="l" rtl="0">
              <a:lnSpc>
                <a:spcPct val="90000"/>
              </a:lnSpc>
              <a:spcBef>
                <a:spcPts val="1000"/>
              </a:spcBef>
              <a:spcAft>
                <a:spcPts val="0"/>
              </a:spcAft>
              <a:buSzPts val="1800"/>
              <a:buNone/>
            </a:pPr>
            <a:r>
              <a:rPr lang="en-US" sz="1000"/>
              <a:t> </a:t>
            </a:r>
            <a:endParaRPr/>
          </a:p>
          <a:p>
            <a:pPr marL="114300" lvl="0" indent="0" algn="l" rtl="0">
              <a:lnSpc>
                <a:spcPct val="90000"/>
              </a:lnSpc>
              <a:spcBef>
                <a:spcPts val="1000"/>
              </a:spcBef>
              <a:spcAft>
                <a:spcPts val="0"/>
              </a:spcAft>
              <a:buSzPts val="1800"/>
              <a:buNone/>
            </a:pPr>
            <a:endParaRPr sz="2400"/>
          </a:p>
          <a:p>
            <a:pPr marL="457200" lvl="0" indent="-228600" algn="l" rtl="0">
              <a:lnSpc>
                <a:spcPct val="90000"/>
              </a:lnSpc>
              <a:spcBef>
                <a:spcPts val="1000"/>
              </a:spcBef>
              <a:spcAft>
                <a:spcPts val="0"/>
              </a:spcAft>
              <a:buSzPts val="1800"/>
              <a:buNone/>
            </a:pPr>
            <a:endParaRPr sz="2400"/>
          </a:p>
        </p:txBody>
      </p:sp>
      <p:sp>
        <p:nvSpPr>
          <p:cNvPr id="134" name="Google Shape;134;p9"/>
          <p:cNvSpPr/>
          <p:nvPr/>
        </p:nvSpPr>
        <p:spPr>
          <a:xfrm>
            <a:off x="0" y="17252"/>
            <a:ext cx="1100730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FF0000"/>
                </a:solidFill>
                <a:latin typeface="Balthazar"/>
                <a:ea typeface="Balthazar"/>
                <a:cs typeface="Balthazar"/>
                <a:sym typeface="Balthazar"/>
              </a:rPr>
              <a:t>PROJECT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63"/>
          <p:cNvSpPr txBox="1">
            <a:spLocks noGrp="1"/>
          </p:cNvSpPr>
          <p:nvPr>
            <p:ph type="title"/>
          </p:nvPr>
        </p:nvSpPr>
        <p:spPr>
          <a:xfrm>
            <a:off x="415600" y="593367"/>
            <a:ext cx="11360800" cy="763600"/>
          </a:xfrm>
          <a:prstGeom prst="rect">
            <a:avLst/>
          </a:prstGeom>
          <a:noFill/>
          <a:ln>
            <a:noFill/>
          </a:ln>
        </p:spPr>
        <p:txBody>
          <a:bodyPr spcFirstLastPara="1" wrap="square" lIns="121875" tIns="121875" rIns="121875" bIns="121875" anchor="t" anchorCtr="0">
            <a:normAutofit/>
          </a:bodyPr>
          <a:lstStyle/>
          <a:p>
            <a:pPr marL="0" lvl="0" indent="0" algn="ctr" rtl="0">
              <a:lnSpc>
                <a:spcPct val="90000"/>
              </a:lnSpc>
              <a:spcBef>
                <a:spcPts val="0"/>
              </a:spcBef>
              <a:spcAft>
                <a:spcPts val="0"/>
              </a:spcAft>
              <a:buSzPts val="2800"/>
              <a:buNone/>
            </a:pPr>
            <a:r>
              <a:rPr lang="en-US" sz="2400" b="1">
                <a:solidFill>
                  <a:srgbClr val="0000FF"/>
                </a:solidFill>
                <a:highlight>
                  <a:srgbClr val="FFFFFF"/>
                </a:highlight>
                <a:latin typeface="Roboto"/>
                <a:ea typeface="Roboto"/>
                <a:cs typeface="Roboto"/>
                <a:sym typeface="Roboto"/>
              </a:rPr>
              <a:t>Join dependency and 5 NF</a:t>
            </a:r>
            <a:endParaRPr sz="2400" b="1">
              <a:solidFill>
                <a:srgbClr val="0000FF"/>
              </a:solidFill>
            </a:endParaRPr>
          </a:p>
        </p:txBody>
      </p:sp>
      <p:sp>
        <p:nvSpPr>
          <p:cNvPr id="638" name="Google Shape;638;p63"/>
          <p:cNvSpPr txBox="1">
            <a:spLocks noGrp="1"/>
          </p:cNvSpPr>
          <p:nvPr>
            <p:ph type="body" idx="1"/>
          </p:nvPr>
        </p:nvSpPr>
        <p:spPr>
          <a:xfrm>
            <a:off x="415600" y="1930100"/>
            <a:ext cx="11360800" cy="4555200"/>
          </a:xfrm>
          <a:prstGeom prst="rect">
            <a:avLst/>
          </a:prstGeom>
          <a:noFill/>
          <a:ln>
            <a:noFill/>
          </a:ln>
        </p:spPr>
        <p:txBody>
          <a:bodyPr spcFirstLastPara="1" wrap="square" lIns="121875" tIns="121875" rIns="121875" bIns="121875" anchor="t" anchorCtr="0">
            <a:normAutofit/>
          </a:bodyPr>
          <a:lstStyle/>
          <a:p>
            <a:pPr marL="0" lvl="0" indent="0" algn="l" rtl="0">
              <a:lnSpc>
                <a:spcPct val="90000"/>
              </a:lnSpc>
              <a:spcBef>
                <a:spcPts val="0"/>
              </a:spcBef>
              <a:spcAft>
                <a:spcPts val="0"/>
              </a:spcAft>
              <a:buSzPts val="1800"/>
              <a:buNone/>
            </a:pPr>
            <a:r>
              <a:rPr lang="en-US" sz="1900">
                <a:solidFill>
                  <a:schemeClr val="dk1"/>
                </a:solidFill>
              </a:rPr>
              <a:t>5NF is also called project join normal form(PJNF)</a:t>
            </a:r>
            <a:endParaRPr sz="1900">
              <a:solidFill>
                <a:schemeClr val="dk1"/>
              </a:solidFill>
            </a:endParaRPr>
          </a:p>
          <a:p>
            <a:pPr marL="0" lvl="0" indent="0" algn="l" rtl="0">
              <a:lnSpc>
                <a:spcPct val="90000"/>
              </a:lnSpc>
              <a:spcBef>
                <a:spcPts val="1600"/>
              </a:spcBef>
              <a:spcAft>
                <a:spcPts val="0"/>
              </a:spcAft>
              <a:buSzPts val="1800"/>
              <a:buNone/>
            </a:pPr>
            <a:r>
              <a:rPr lang="en-US" sz="1900">
                <a:solidFill>
                  <a:schemeClr val="dk1"/>
                </a:solidFill>
              </a:rPr>
              <a:t>It is based on</a:t>
            </a:r>
            <a:r>
              <a:rPr lang="en-US" sz="1900" b="1">
                <a:solidFill>
                  <a:schemeClr val="dk1"/>
                </a:solidFill>
              </a:rPr>
              <a:t> lossless </a:t>
            </a:r>
            <a:r>
              <a:rPr lang="en-US" sz="1900">
                <a:solidFill>
                  <a:schemeClr val="dk1"/>
                </a:solidFill>
              </a:rPr>
              <a:t>join decomposition. </a:t>
            </a:r>
            <a:endParaRPr/>
          </a:p>
          <a:p>
            <a:pPr marL="0" lvl="0" indent="0" algn="l" rtl="0">
              <a:lnSpc>
                <a:spcPct val="90000"/>
              </a:lnSpc>
              <a:spcBef>
                <a:spcPts val="1600"/>
              </a:spcBef>
              <a:spcAft>
                <a:spcPts val="0"/>
              </a:spcAft>
              <a:buSzPts val="1800"/>
              <a:buNone/>
            </a:pPr>
            <a:r>
              <a:rPr lang="en-US" sz="1900">
                <a:solidFill>
                  <a:schemeClr val="dk1"/>
                </a:solidFill>
                <a:highlight>
                  <a:srgbClr val="FFFFFF"/>
                </a:highlight>
              </a:rPr>
              <a:t>A relation is said to be in 5NF </a:t>
            </a:r>
            <a:endParaRPr sz="1900">
              <a:solidFill>
                <a:schemeClr val="dk1"/>
              </a:solidFill>
              <a:highlight>
                <a:srgbClr val="FFFFFF"/>
              </a:highlight>
            </a:endParaRPr>
          </a:p>
          <a:p>
            <a:pPr marL="609585" lvl="0" indent="-474120" algn="l" rtl="0">
              <a:lnSpc>
                <a:spcPct val="90000"/>
              </a:lnSpc>
              <a:spcBef>
                <a:spcPts val="1600"/>
              </a:spcBef>
              <a:spcAft>
                <a:spcPts val="0"/>
              </a:spcAft>
              <a:buClr>
                <a:srgbClr val="0000FF"/>
              </a:buClr>
              <a:buSzPts val="2000"/>
              <a:buChar char="●"/>
            </a:pPr>
            <a:r>
              <a:rPr lang="en-US" sz="1900">
                <a:solidFill>
                  <a:srgbClr val="0000FF"/>
                </a:solidFill>
                <a:highlight>
                  <a:srgbClr val="FFFFFF"/>
                </a:highlight>
              </a:rPr>
              <a:t>if and only if it satisfies 4NF and no join dependency exists. </a:t>
            </a:r>
            <a:endParaRPr sz="1900">
              <a:solidFill>
                <a:srgbClr val="0000FF"/>
              </a:solidFill>
              <a:highlight>
                <a:srgbClr val="FFFFFF"/>
              </a:highlight>
            </a:endParaRPr>
          </a:p>
          <a:p>
            <a:pPr marL="609585" lvl="0" indent="-474120" algn="l" rtl="0">
              <a:lnSpc>
                <a:spcPct val="90000"/>
              </a:lnSpc>
              <a:spcBef>
                <a:spcPts val="0"/>
              </a:spcBef>
              <a:spcAft>
                <a:spcPts val="0"/>
              </a:spcAft>
              <a:buClr>
                <a:srgbClr val="0000FF"/>
              </a:buClr>
              <a:buSzPts val="2000"/>
              <a:buChar char="●"/>
            </a:pPr>
            <a:r>
              <a:rPr lang="en-US" sz="1900">
                <a:solidFill>
                  <a:srgbClr val="0000FF"/>
                </a:solidFill>
                <a:highlight>
                  <a:srgbClr val="FFFFFF"/>
                </a:highlight>
              </a:rPr>
              <a:t>A relation is said to have join </a:t>
            </a:r>
            <a:r>
              <a:rPr lang="en-US" sz="1900">
                <a:solidFill>
                  <a:srgbClr val="FF0000"/>
                </a:solidFill>
                <a:highlight>
                  <a:srgbClr val="FFFFFF"/>
                </a:highlight>
              </a:rPr>
              <a:t>dependency</a:t>
            </a:r>
            <a:r>
              <a:rPr lang="en-US" sz="1900" b="1">
                <a:solidFill>
                  <a:srgbClr val="FF0000"/>
                </a:solidFill>
                <a:highlight>
                  <a:srgbClr val="FFFFFF"/>
                </a:highlight>
              </a:rPr>
              <a:t> if it can be recreated by joining multiple sub relations</a:t>
            </a:r>
            <a:r>
              <a:rPr lang="en-US" sz="1900">
                <a:solidFill>
                  <a:srgbClr val="FF0000"/>
                </a:solidFill>
                <a:highlight>
                  <a:srgbClr val="FFFFFF"/>
                </a:highlight>
              </a:rPr>
              <a:t> and each of these sub-relations has a subset of the attributes of the original relation.</a:t>
            </a:r>
            <a:endParaRPr sz="1900">
              <a:solidFill>
                <a:srgbClr val="FF0000"/>
              </a:solidFill>
            </a:endParaRPr>
          </a:p>
        </p:txBody>
      </p:sp>
      <p:pic>
        <p:nvPicPr>
          <p:cNvPr id="639" name="Google Shape;639;p63"/>
          <p:cNvPicPr preferRelativeResize="0"/>
          <p:nvPr/>
        </p:nvPicPr>
        <p:blipFill rotWithShape="1">
          <a:blip r:embed="rId3">
            <a:alphaModFix/>
          </a:blip>
          <a:srcRect/>
          <a:stretch/>
        </p:blipFill>
        <p:spPr>
          <a:xfrm>
            <a:off x="8251801" y="372700"/>
            <a:ext cx="2882367" cy="140273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64"/>
          <p:cNvSpPr txBox="1">
            <a:spLocks noGrp="1"/>
          </p:cNvSpPr>
          <p:nvPr>
            <p:ph type="title"/>
          </p:nvPr>
        </p:nvSpPr>
        <p:spPr>
          <a:xfrm>
            <a:off x="415600" y="593367"/>
            <a:ext cx="11360800" cy="763600"/>
          </a:xfrm>
          <a:prstGeom prst="rect">
            <a:avLst/>
          </a:prstGeom>
          <a:noFill/>
          <a:ln>
            <a:noFill/>
          </a:ln>
        </p:spPr>
        <p:txBody>
          <a:bodyPr spcFirstLastPara="1" wrap="square" lIns="121875" tIns="121875" rIns="121875" bIns="121875" anchor="t" anchorCtr="0">
            <a:normAutofit/>
          </a:bodyPr>
          <a:lstStyle/>
          <a:p>
            <a:pPr marL="0" lvl="0" indent="0" algn="ctr" rtl="0">
              <a:lnSpc>
                <a:spcPct val="90000"/>
              </a:lnSpc>
              <a:spcBef>
                <a:spcPts val="0"/>
              </a:spcBef>
              <a:spcAft>
                <a:spcPts val="0"/>
              </a:spcAft>
              <a:buSzPts val="2800"/>
              <a:buNone/>
            </a:pPr>
            <a:r>
              <a:rPr lang="en-US" sz="2400" b="1">
                <a:solidFill>
                  <a:srgbClr val="0000FF"/>
                </a:solidFill>
              </a:rPr>
              <a:t>Condition for join dependency</a:t>
            </a:r>
            <a:endParaRPr sz="2400" b="1">
              <a:solidFill>
                <a:srgbClr val="0000FF"/>
              </a:solidFill>
            </a:endParaRPr>
          </a:p>
        </p:txBody>
      </p:sp>
      <p:sp>
        <p:nvSpPr>
          <p:cNvPr id="645" name="Google Shape;645;p64"/>
          <p:cNvSpPr txBox="1">
            <a:spLocks noGrp="1"/>
          </p:cNvSpPr>
          <p:nvPr>
            <p:ph type="body" idx="1"/>
          </p:nvPr>
        </p:nvSpPr>
        <p:spPr>
          <a:xfrm>
            <a:off x="415600" y="1536633"/>
            <a:ext cx="6116067" cy="4555200"/>
          </a:xfrm>
          <a:prstGeom prst="rect">
            <a:avLst/>
          </a:prstGeom>
          <a:noFill/>
          <a:ln>
            <a:noFill/>
          </a:ln>
        </p:spPr>
        <p:txBody>
          <a:bodyPr spcFirstLastPara="1" wrap="square" lIns="121875" tIns="121875" rIns="121875" bIns="121875" anchor="t" anchorCtr="0">
            <a:normAutofit/>
          </a:bodyPr>
          <a:lstStyle/>
          <a:p>
            <a:pPr marL="0" lvl="0" indent="0" algn="l" rtl="0">
              <a:lnSpc>
                <a:spcPct val="90000"/>
              </a:lnSpc>
              <a:spcBef>
                <a:spcPts val="0"/>
              </a:spcBef>
              <a:spcAft>
                <a:spcPts val="0"/>
              </a:spcAft>
              <a:buSzPts val="1800"/>
              <a:buNone/>
            </a:pPr>
            <a:endParaRPr sz="1700">
              <a:solidFill>
                <a:srgbClr val="273239"/>
              </a:solidFill>
              <a:highlight>
                <a:srgbClr val="FFFFFF"/>
              </a:highlight>
            </a:endParaRPr>
          </a:p>
          <a:p>
            <a:pPr marL="380990" lvl="0" indent="-380990" algn="l" rtl="0">
              <a:lnSpc>
                <a:spcPct val="90000"/>
              </a:lnSpc>
              <a:spcBef>
                <a:spcPts val="1600"/>
              </a:spcBef>
              <a:spcAft>
                <a:spcPts val="0"/>
              </a:spcAft>
              <a:buSzPts val="1800"/>
              <a:buFont typeface="Noto Sans Symbols"/>
              <a:buChar char="▪"/>
            </a:pPr>
            <a:r>
              <a:rPr lang="en-US" sz="1900">
                <a:solidFill>
                  <a:srgbClr val="273239"/>
                </a:solidFill>
                <a:highlight>
                  <a:srgbClr val="FFFFFF"/>
                </a:highlight>
              </a:rPr>
              <a:t>Consider a relation R(P,Q,S) .</a:t>
            </a:r>
            <a:endParaRPr sz="1900">
              <a:solidFill>
                <a:srgbClr val="273239"/>
              </a:solidFill>
              <a:highlight>
                <a:srgbClr val="FFFFFF"/>
              </a:highlight>
            </a:endParaRPr>
          </a:p>
          <a:p>
            <a:pPr marL="380990" lvl="0" indent="-380990" algn="l" rtl="0">
              <a:lnSpc>
                <a:spcPct val="90000"/>
              </a:lnSpc>
              <a:spcBef>
                <a:spcPts val="1600"/>
              </a:spcBef>
              <a:spcAft>
                <a:spcPts val="0"/>
              </a:spcAft>
              <a:buSzPts val="1800"/>
              <a:buFont typeface="Noto Sans Symbols"/>
              <a:buChar char="▪"/>
            </a:pPr>
            <a:r>
              <a:rPr lang="en-US" sz="1900">
                <a:solidFill>
                  <a:srgbClr val="273239"/>
                </a:solidFill>
                <a:highlight>
                  <a:srgbClr val="FFFFFF"/>
                </a:highlight>
              </a:rPr>
              <a:t>where R1 and R2 are the decompositions such that</a:t>
            </a:r>
            <a:endParaRPr sz="1900">
              <a:solidFill>
                <a:srgbClr val="273239"/>
              </a:solidFill>
              <a:highlight>
                <a:srgbClr val="FFFFFF"/>
              </a:highlight>
            </a:endParaRPr>
          </a:p>
          <a:p>
            <a:pPr marL="380990" lvl="0" indent="-380990" algn="l" rtl="0">
              <a:lnSpc>
                <a:spcPct val="90000"/>
              </a:lnSpc>
              <a:spcBef>
                <a:spcPts val="1600"/>
              </a:spcBef>
              <a:spcAft>
                <a:spcPts val="0"/>
              </a:spcAft>
              <a:buSzPts val="1800"/>
              <a:buFont typeface="Noto Sans Symbols"/>
              <a:buChar char="▪"/>
            </a:pPr>
            <a:r>
              <a:rPr lang="en-US" sz="1900">
                <a:solidFill>
                  <a:srgbClr val="273239"/>
                </a:solidFill>
                <a:highlight>
                  <a:srgbClr val="FFFFFF"/>
                </a:highlight>
              </a:rPr>
              <a:t> R1 (P, Q) and R2 (Q, S) </a:t>
            </a:r>
            <a:endParaRPr sz="1900">
              <a:solidFill>
                <a:srgbClr val="273239"/>
              </a:solidFill>
              <a:highlight>
                <a:srgbClr val="FFFFFF"/>
              </a:highlight>
            </a:endParaRPr>
          </a:p>
          <a:p>
            <a:pPr marL="380990" lvl="0" indent="-380990" algn="l" rtl="0">
              <a:lnSpc>
                <a:spcPct val="90000"/>
              </a:lnSpc>
              <a:spcBef>
                <a:spcPts val="1600"/>
              </a:spcBef>
              <a:spcAft>
                <a:spcPts val="1600"/>
              </a:spcAft>
              <a:buSzPts val="1800"/>
              <a:buFont typeface="Noto Sans Symbols"/>
              <a:buChar char="▪"/>
            </a:pPr>
            <a:r>
              <a:rPr lang="en-US" sz="1900">
                <a:solidFill>
                  <a:srgbClr val="273239"/>
                </a:solidFill>
                <a:highlight>
                  <a:srgbClr val="FFFFFF"/>
                </a:highlight>
              </a:rPr>
              <a:t>Then R1 and R2 are a lossless decomposition of R if R can be obtained by joining R1 and R2.</a:t>
            </a:r>
            <a:endParaRPr sz="1900"/>
          </a:p>
        </p:txBody>
      </p:sp>
      <p:pic>
        <p:nvPicPr>
          <p:cNvPr id="646" name="Google Shape;646;p64"/>
          <p:cNvPicPr preferRelativeResize="0"/>
          <p:nvPr/>
        </p:nvPicPr>
        <p:blipFill rotWithShape="1">
          <a:blip r:embed="rId3">
            <a:alphaModFix/>
          </a:blip>
          <a:srcRect/>
          <a:stretch/>
        </p:blipFill>
        <p:spPr>
          <a:xfrm>
            <a:off x="6531667" y="2736851"/>
            <a:ext cx="5359400" cy="1384300"/>
          </a:xfrm>
          <a:prstGeom prst="rect">
            <a:avLst/>
          </a:prstGeom>
          <a:noFill/>
          <a:ln>
            <a:noFill/>
          </a:ln>
        </p:spPr>
      </p:pic>
      <p:pic>
        <p:nvPicPr>
          <p:cNvPr id="647" name="Google Shape;647;p64"/>
          <p:cNvPicPr preferRelativeResize="0"/>
          <p:nvPr/>
        </p:nvPicPr>
        <p:blipFill rotWithShape="1">
          <a:blip r:embed="rId4">
            <a:alphaModFix/>
          </a:blip>
          <a:srcRect/>
          <a:stretch/>
        </p:blipFill>
        <p:spPr>
          <a:xfrm>
            <a:off x="8251801" y="372700"/>
            <a:ext cx="2882367" cy="140273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65"/>
          <p:cNvPicPr preferRelativeResize="0"/>
          <p:nvPr/>
        </p:nvPicPr>
        <p:blipFill rotWithShape="1">
          <a:blip r:embed="rId3">
            <a:alphaModFix/>
          </a:blip>
          <a:srcRect/>
          <a:stretch/>
        </p:blipFill>
        <p:spPr>
          <a:xfrm>
            <a:off x="1250951" y="374651"/>
            <a:ext cx="8369300" cy="3949700"/>
          </a:xfrm>
          <a:prstGeom prst="rect">
            <a:avLst/>
          </a:prstGeom>
          <a:noFill/>
          <a:ln>
            <a:noFill/>
          </a:ln>
        </p:spPr>
      </p:pic>
      <p:sp>
        <p:nvSpPr>
          <p:cNvPr id="653" name="Google Shape;653;p65"/>
          <p:cNvSpPr txBox="1"/>
          <p:nvPr/>
        </p:nvSpPr>
        <p:spPr>
          <a:xfrm>
            <a:off x="2425700" y="4572001"/>
            <a:ext cx="465827" cy="338550"/>
          </a:xfrm>
          <a:prstGeom prst="rect">
            <a:avLst/>
          </a:prstGeom>
          <a:noFill/>
          <a:ln>
            <a:noFill/>
          </a:ln>
        </p:spPr>
        <p:txBody>
          <a:bodyPr spcFirstLastPara="1" wrap="square" lIns="121900" tIns="60950" rIns="121900" bIns="6095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P1</a:t>
            </a:r>
            <a:endParaRPr/>
          </a:p>
        </p:txBody>
      </p:sp>
      <p:sp>
        <p:nvSpPr>
          <p:cNvPr id="654" name="Google Shape;654;p65"/>
          <p:cNvSpPr txBox="1"/>
          <p:nvPr/>
        </p:nvSpPr>
        <p:spPr>
          <a:xfrm>
            <a:off x="5041900" y="4777185"/>
            <a:ext cx="465827" cy="338550"/>
          </a:xfrm>
          <a:prstGeom prst="rect">
            <a:avLst/>
          </a:prstGeom>
          <a:noFill/>
          <a:ln>
            <a:noFill/>
          </a:ln>
        </p:spPr>
        <p:txBody>
          <a:bodyPr spcFirstLastPara="1" wrap="square" lIns="121900" tIns="60950" rIns="121900" bIns="6095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P2</a:t>
            </a:r>
            <a:endParaRPr/>
          </a:p>
        </p:txBody>
      </p:sp>
      <p:sp>
        <p:nvSpPr>
          <p:cNvPr id="655" name="Google Shape;655;p65"/>
          <p:cNvSpPr txBox="1"/>
          <p:nvPr/>
        </p:nvSpPr>
        <p:spPr>
          <a:xfrm>
            <a:off x="7734300" y="4777185"/>
            <a:ext cx="465827" cy="338550"/>
          </a:xfrm>
          <a:prstGeom prst="rect">
            <a:avLst/>
          </a:prstGeom>
          <a:noFill/>
          <a:ln>
            <a:noFill/>
          </a:ln>
        </p:spPr>
        <p:txBody>
          <a:bodyPr spcFirstLastPara="1" wrap="square" lIns="121900" tIns="60950" rIns="121900" bIns="6095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P3</a:t>
            </a:r>
            <a:endParaRPr/>
          </a:p>
        </p:txBody>
      </p:sp>
      <p:pic>
        <p:nvPicPr>
          <p:cNvPr id="656" name="Google Shape;656;p65"/>
          <p:cNvPicPr preferRelativeResize="0"/>
          <p:nvPr/>
        </p:nvPicPr>
        <p:blipFill rotWithShape="1">
          <a:blip r:embed="rId4">
            <a:alphaModFix/>
          </a:blip>
          <a:srcRect/>
          <a:stretch/>
        </p:blipFill>
        <p:spPr>
          <a:xfrm>
            <a:off x="9077301" y="372700"/>
            <a:ext cx="2882367" cy="1402733"/>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pic>
        <p:nvPicPr>
          <p:cNvPr id="661" name="Google Shape;661;p66"/>
          <p:cNvPicPr preferRelativeResize="0"/>
          <p:nvPr/>
        </p:nvPicPr>
        <p:blipFill rotWithShape="1">
          <a:blip r:embed="rId3">
            <a:alphaModFix/>
          </a:blip>
          <a:srcRect/>
          <a:stretch/>
        </p:blipFill>
        <p:spPr>
          <a:xfrm>
            <a:off x="5975352" y="495176"/>
            <a:ext cx="4718048" cy="2383856"/>
          </a:xfrm>
          <a:prstGeom prst="rect">
            <a:avLst/>
          </a:prstGeom>
          <a:noFill/>
          <a:ln>
            <a:noFill/>
          </a:ln>
        </p:spPr>
      </p:pic>
      <p:pic>
        <p:nvPicPr>
          <p:cNvPr id="662" name="Google Shape;662;p66"/>
          <p:cNvPicPr preferRelativeResize="0"/>
          <p:nvPr/>
        </p:nvPicPr>
        <p:blipFill rotWithShape="1">
          <a:blip r:embed="rId4">
            <a:alphaModFix/>
          </a:blip>
          <a:srcRect/>
          <a:stretch/>
        </p:blipFill>
        <p:spPr>
          <a:xfrm>
            <a:off x="527052" y="3657600"/>
            <a:ext cx="4746040" cy="2383856"/>
          </a:xfrm>
          <a:prstGeom prst="rect">
            <a:avLst/>
          </a:prstGeom>
          <a:noFill/>
          <a:ln>
            <a:noFill/>
          </a:ln>
        </p:spPr>
      </p:pic>
      <p:pic>
        <p:nvPicPr>
          <p:cNvPr id="663" name="Google Shape;663;p66"/>
          <p:cNvPicPr preferRelativeResize="0"/>
          <p:nvPr/>
        </p:nvPicPr>
        <p:blipFill rotWithShape="1">
          <a:blip r:embed="rId5">
            <a:alphaModFix/>
          </a:blip>
          <a:srcRect/>
          <a:stretch/>
        </p:blipFill>
        <p:spPr>
          <a:xfrm>
            <a:off x="421692" y="596652"/>
            <a:ext cx="4851401" cy="2180904"/>
          </a:xfrm>
          <a:prstGeom prst="rect">
            <a:avLst/>
          </a:prstGeom>
          <a:noFill/>
          <a:ln>
            <a:noFill/>
          </a:ln>
        </p:spPr>
      </p:pic>
      <p:sp>
        <p:nvSpPr>
          <p:cNvPr id="664" name="Google Shape;664;p66"/>
          <p:cNvSpPr txBox="1"/>
          <p:nvPr/>
        </p:nvSpPr>
        <p:spPr>
          <a:xfrm>
            <a:off x="5975352" y="3290163"/>
            <a:ext cx="5353048" cy="769437"/>
          </a:xfrm>
          <a:prstGeom prst="rect">
            <a:avLst/>
          </a:prstGeom>
          <a:noFill/>
          <a:ln>
            <a:noFill/>
          </a:ln>
        </p:spPr>
        <p:txBody>
          <a:bodyPr spcFirstLastPara="1" wrap="square" lIns="121900" tIns="60950" rIns="121900" bIns="6095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SO THE TABLE TO SATISFY 5NF IS PARTITIONED INTO </a:t>
            </a:r>
            <a:r>
              <a:rPr lang="en-US" sz="1400" b="1" i="0" u="none" strike="noStrike" cap="none">
                <a:solidFill>
                  <a:srgbClr val="FF0000"/>
                </a:solidFill>
                <a:latin typeface="Arial"/>
                <a:ea typeface="Arial"/>
                <a:cs typeface="Arial"/>
                <a:sym typeface="Arial"/>
              </a:rPr>
              <a:t>P3 AND P1 </a:t>
            </a:r>
            <a:r>
              <a:rPr lang="en-US" sz="1400" b="0" i="0" u="none" strike="noStrike" cap="none">
                <a:solidFill>
                  <a:srgbClr val="000000"/>
                </a:solidFill>
                <a:latin typeface="Arial"/>
                <a:ea typeface="Arial"/>
                <a:cs typeface="Arial"/>
                <a:sym typeface="Arial"/>
              </a:rPr>
              <a:t>since the natural join does not generate any additional rows</a:t>
            </a:r>
            <a:endParaRPr/>
          </a:p>
        </p:txBody>
      </p:sp>
      <p:pic>
        <p:nvPicPr>
          <p:cNvPr id="665" name="Google Shape;665;p66"/>
          <p:cNvPicPr preferRelativeResize="0"/>
          <p:nvPr/>
        </p:nvPicPr>
        <p:blipFill rotWithShape="1">
          <a:blip r:embed="rId6">
            <a:alphaModFix/>
          </a:blip>
          <a:srcRect t="23212" r="42648"/>
          <a:stretch/>
        </p:blipFill>
        <p:spPr>
          <a:xfrm>
            <a:off x="6089653" y="4562305"/>
            <a:ext cx="2137816" cy="1903067"/>
          </a:xfrm>
          <a:prstGeom prst="rect">
            <a:avLst/>
          </a:prstGeom>
          <a:noFill/>
          <a:ln>
            <a:noFill/>
          </a:ln>
        </p:spPr>
      </p:pic>
      <p:pic>
        <p:nvPicPr>
          <p:cNvPr id="666" name="Google Shape;666;p66"/>
          <p:cNvPicPr preferRelativeResize="0"/>
          <p:nvPr/>
        </p:nvPicPr>
        <p:blipFill rotWithShape="1">
          <a:blip r:embed="rId7">
            <a:alphaModFix/>
          </a:blip>
          <a:srcRect/>
          <a:stretch/>
        </p:blipFill>
        <p:spPr>
          <a:xfrm>
            <a:off x="8651876" y="4562305"/>
            <a:ext cx="2204061" cy="190306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67"/>
          <p:cNvSpPr txBox="1">
            <a:spLocks noGrp="1"/>
          </p:cNvSpPr>
          <p:nvPr>
            <p:ph type="title"/>
          </p:nvPr>
        </p:nvSpPr>
        <p:spPr>
          <a:xfrm>
            <a:off x="415600" y="538938"/>
            <a:ext cx="11360800" cy="763600"/>
          </a:xfrm>
          <a:prstGeom prst="rect">
            <a:avLst/>
          </a:prstGeom>
          <a:noFill/>
          <a:ln>
            <a:noFill/>
          </a:ln>
        </p:spPr>
        <p:txBody>
          <a:bodyPr spcFirstLastPara="1" wrap="square" lIns="121875" tIns="121875" rIns="121875" bIns="121875" anchor="t" anchorCtr="0">
            <a:noAutofit/>
          </a:bodyPr>
          <a:lstStyle/>
          <a:p>
            <a:pPr marL="0" lvl="0" indent="0" algn="ctr" rtl="0">
              <a:lnSpc>
                <a:spcPct val="115000"/>
              </a:lnSpc>
              <a:spcBef>
                <a:spcPts val="0"/>
              </a:spcBef>
              <a:spcAft>
                <a:spcPts val="0"/>
              </a:spcAft>
              <a:buSzPts val="990"/>
              <a:buNone/>
            </a:pPr>
            <a:r>
              <a:rPr lang="en-US" sz="2400" b="1">
                <a:solidFill>
                  <a:srgbClr val="0000FF"/>
                </a:solidFill>
                <a:latin typeface="Times New Roman"/>
                <a:ea typeface="Times New Roman"/>
                <a:cs typeface="Times New Roman"/>
                <a:sym typeface="Times New Roman"/>
              </a:rPr>
              <a:t>Normal Form </a:t>
            </a:r>
            <a:endParaRPr sz="2400" b="1">
              <a:solidFill>
                <a:srgbClr val="0000FF"/>
              </a:solidFill>
              <a:latin typeface="Times New Roman"/>
              <a:ea typeface="Times New Roman"/>
              <a:cs typeface="Times New Roman"/>
              <a:sym typeface="Times New Roman"/>
            </a:endParaRPr>
          </a:p>
        </p:txBody>
      </p:sp>
      <p:sp>
        <p:nvSpPr>
          <p:cNvPr id="672" name="Google Shape;672;p67"/>
          <p:cNvSpPr txBox="1">
            <a:spLocks noGrp="1"/>
          </p:cNvSpPr>
          <p:nvPr>
            <p:ph type="body" idx="1"/>
          </p:nvPr>
        </p:nvSpPr>
        <p:spPr>
          <a:xfrm>
            <a:off x="415600" y="1536633"/>
            <a:ext cx="11360800" cy="4555200"/>
          </a:xfrm>
          <a:prstGeom prst="rect">
            <a:avLst/>
          </a:prstGeom>
          <a:noFill/>
          <a:ln>
            <a:noFill/>
          </a:ln>
        </p:spPr>
        <p:txBody>
          <a:bodyPr spcFirstLastPara="1" wrap="square" lIns="121875" tIns="121875" rIns="121875" bIns="121875" anchor="t" anchorCtr="0">
            <a:noAutofit/>
          </a:bodyPr>
          <a:lstStyle/>
          <a:p>
            <a:pPr marL="0" lvl="0" indent="0" algn="l" rtl="0">
              <a:lnSpc>
                <a:spcPct val="90000"/>
              </a:lnSpc>
              <a:spcBef>
                <a:spcPts val="0"/>
              </a:spcBef>
              <a:spcAft>
                <a:spcPts val="0"/>
              </a:spcAft>
              <a:buSzPts val="1800"/>
              <a:buNone/>
            </a:pPr>
            <a:r>
              <a:rPr lang="en-US" sz="1600" b="1"/>
              <a:t>1NF           A relation is in 1NF if it contains an atomic value.</a:t>
            </a:r>
            <a:endParaRPr/>
          </a:p>
          <a:p>
            <a:pPr marL="0" lvl="0" indent="0" algn="l" rtl="0">
              <a:lnSpc>
                <a:spcPct val="90000"/>
              </a:lnSpc>
              <a:spcBef>
                <a:spcPts val="1600"/>
              </a:spcBef>
              <a:spcAft>
                <a:spcPts val="0"/>
              </a:spcAft>
              <a:buSzPts val="1800"/>
              <a:buNone/>
            </a:pPr>
            <a:r>
              <a:rPr lang="en-US" sz="1600" b="1"/>
              <a:t>2NF          </a:t>
            </a:r>
            <a:r>
              <a:rPr lang="en-US" sz="1400" b="1"/>
              <a:t>A relation will be in 2NF if it is in 1NF and all non-key attributes are fully functional dependent on the primary key.</a:t>
            </a:r>
            <a:endParaRPr/>
          </a:p>
          <a:p>
            <a:pPr marL="0" lvl="0" indent="0" algn="l" rtl="0">
              <a:lnSpc>
                <a:spcPct val="90000"/>
              </a:lnSpc>
              <a:spcBef>
                <a:spcPts val="1600"/>
              </a:spcBef>
              <a:spcAft>
                <a:spcPts val="0"/>
              </a:spcAft>
              <a:buSzPts val="1800"/>
              <a:buNone/>
            </a:pPr>
            <a:r>
              <a:rPr lang="en-US" sz="1600" b="1"/>
              <a:t>3NF          A relation will be in 3NF if it is in 2NF and no transition dependency exists.</a:t>
            </a:r>
            <a:endParaRPr/>
          </a:p>
          <a:p>
            <a:pPr marL="0" lvl="0" indent="0" algn="l" rtl="0">
              <a:lnSpc>
                <a:spcPct val="90000"/>
              </a:lnSpc>
              <a:spcBef>
                <a:spcPts val="1600"/>
              </a:spcBef>
              <a:spcAft>
                <a:spcPts val="0"/>
              </a:spcAft>
              <a:buSzPts val="1800"/>
              <a:buNone/>
            </a:pPr>
            <a:r>
              <a:rPr lang="en-US" sz="1600" b="1"/>
              <a:t>BCNF       </a:t>
            </a:r>
            <a:r>
              <a:rPr lang="en-US" sz="1500" b="1"/>
              <a:t>A stronger definition of 3NF &amp; on the left-hand side of the functional dependency there is a candidate key</a:t>
            </a:r>
            <a:endParaRPr/>
          </a:p>
          <a:p>
            <a:pPr marL="0" lvl="0" indent="0" algn="l" rtl="0">
              <a:lnSpc>
                <a:spcPct val="90000"/>
              </a:lnSpc>
              <a:spcBef>
                <a:spcPts val="1600"/>
              </a:spcBef>
              <a:spcAft>
                <a:spcPts val="0"/>
              </a:spcAft>
              <a:buSzPts val="1800"/>
              <a:buNone/>
            </a:pPr>
            <a:r>
              <a:rPr lang="en-US" sz="1600" b="1"/>
              <a:t>4NF          A relation will be in 4NF if it is in Boyce Codd's normal form and has no multi-valued dependency.</a:t>
            </a:r>
            <a:endParaRPr/>
          </a:p>
          <a:p>
            <a:pPr marL="0" lvl="0" indent="0" algn="l" rtl="0">
              <a:lnSpc>
                <a:spcPct val="90000"/>
              </a:lnSpc>
              <a:spcBef>
                <a:spcPts val="1600"/>
              </a:spcBef>
              <a:spcAft>
                <a:spcPts val="0"/>
              </a:spcAft>
              <a:buSzPts val="1800"/>
              <a:buNone/>
            </a:pPr>
            <a:r>
              <a:rPr lang="en-US" sz="1600" b="1"/>
              <a:t>5NF         A relation is in 5NF. If it is in 4NF and does not contain any join dependency, joining should be lossless.</a:t>
            </a:r>
            <a:endParaRPr/>
          </a:p>
          <a:p>
            <a:pPr marL="0" lvl="0" indent="0" algn="l" rtl="0">
              <a:lnSpc>
                <a:spcPct val="90000"/>
              </a:lnSpc>
              <a:spcBef>
                <a:spcPts val="1600"/>
              </a:spcBef>
              <a:spcAft>
                <a:spcPts val="0"/>
              </a:spcAft>
              <a:buSzPts val="1800"/>
              <a:buNone/>
            </a:pPr>
            <a:endParaRPr sz="1600" b="1"/>
          </a:p>
          <a:p>
            <a:pPr marL="0" lvl="0" indent="0" algn="l" rtl="0">
              <a:lnSpc>
                <a:spcPct val="90000"/>
              </a:lnSpc>
              <a:spcBef>
                <a:spcPts val="1600"/>
              </a:spcBef>
              <a:spcAft>
                <a:spcPts val="1600"/>
              </a:spcAft>
              <a:buSzPts val="1800"/>
              <a:buNone/>
            </a:pPr>
            <a:endParaRPr sz="1600" b="1"/>
          </a:p>
        </p:txBody>
      </p:sp>
      <p:pic>
        <p:nvPicPr>
          <p:cNvPr id="673" name="Google Shape;673;p67"/>
          <p:cNvPicPr preferRelativeResize="0"/>
          <p:nvPr/>
        </p:nvPicPr>
        <p:blipFill rotWithShape="1">
          <a:blip r:embed="rId3">
            <a:alphaModFix/>
          </a:blip>
          <a:srcRect/>
          <a:stretch/>
        </p:blipFill>
        <p:spPr>
          <a:xfrm>
            <a:off x="8493761" y="372700"/>
            <a:ext cx="2640407" cy="1163933"/>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8CB573-6ADE-CB20-D8C4-99130AC7F7A3}"/>
              </a:ext>
            </a:extLst>
          </p:cNvPr>
          <p:cNvSpPr>
            <a:spLocks noGrp="1"/>
          </p:cNvSpPr>
          <p:nvPr>
            <p:ph type="body" idx="1"/>
          </p:nvPr>
        </p:nvSpPr>
        <p:spPr>
          <a:xfrm>
            <a:off x="415600" y="261257"/>
            <a:ext cx="11360800" cy="5830576"/>
          </a:xfrm>
        </p:spPr>
        <p:txBody>
          <a:bodyPr>
            <a:noAutofit/>
          </a:bodyPr>
          <a:lstStyle/>
          <a:p>
            <a:pPr marL="114300" indent="0" algn="just">
              <a:lnSpc>
                <a:spcPct val="170000"/>
              </a:lnSpc>
              <a:buNone/>
            </a:pPr>
            <a:r>
              <a:rPr lang="en-US" sz="1600" b="1" i="0" dirty="0">
                <a:solidFill>
                  <a:schemeClr val="tx1"/>
                </a:solidFill>
                <a:effectLst/>
                <a:latin typeface="Source Sans Pro" panose="020B0503030403020204" pitchFamily="34" charset="0"/>
              </a:rPr>
              <a:t>Example 1:</a:t>
            </a:r>
          </a:p>
          <a:p>
            <a:pPr marL="114300" indent="0" algn="just">
              <a:lnSpc>
                <a:spcPct val="170000"/>
              </a:lnSpc>
              <a:buNone/>
            </a:pPr>
            <a:r>
              <a:rPr lang="en-US" sz="1600" b="0" i="0" dirty="0">
                <a:solidFill>
                  <a:schemeClr val="tx1"/>
                </a:solidFill>
                <a:effectLst/>
                <a:latin typeface="Source Sans Pro" panose="020B0503030403020204" pitchFamily="34" charset="0"/>
              </a:rPr>
              <a:t>In this example, we have to find the highest normalization form, and for that, we are given a relation </a:t>
            </a:r>
            <a:r>
              <a:rPr lang="en-US" sz="1600" b="1" i="0" dirty="0">
                <a:solidFill>
                  <a:schemeClr val="tx1"/>
                </a:solidFill>
                <a:effectLst/>
                <a:latin typeface="Source Sans Pro" panose="020B0503030403020204" pitchFamily="34" charset="0"/>
              </a:rPr>
              <a:t>R(A, B, C, D, E)</a:t>
            </a:r>
            <a:r>
              <a:rPr lang="en-US" sz="1600" b="0" i="0" dirty="0">
                <a:solidFill>
                  <a:schemeClr val="tx1"/>
                </a:solidFill>
                <a:effectLst/>
                <a:latin typeface="Source Sans Pro" panose="020B0503030403020204" pitchFamily="34" charset="0"/>
              </a:rPr>
              <a:t> with functional dependencies as follows: { BC-&gt;D, AC-&gt;BE, B-&gt;E }</a:t>
            </a:r>
          </a:p>
          <a:p>
            <a:pPr marL="114300" indent="0" algn="just">
              <a:lnSpc>
                <a:spcPct val="170000"/>
              </a:lnSpc>
              <a:buNone/>
            </a:pPr>
            <a:r>
              <a:rPr lang="en-US" sz="1600" b="0" i="0" dirty="0">
                <a:solidFill>
                  <a:schemeClr val="tx1"/>
                </a:solidFill>
                <a:effectLst/>
                <a:latin typeface="Source Sans Pro" panose="020B0503030403020204" pitchFamily="34" charset="0"/>
              </a:rPr>
              <a:t>As we can see, (AC)+={A, C, B, E, D} and also, none of its subsets can determine all the attributes of the relation. There is another point to be noted that A or C can’t be derived from any other attribute of the relation, and therefore, there is only one candidate key, {AC}.</a:t>
            </a:r>
          </a:p>
          <a:p>
            <a:pPr marL="114300" indent="0" algn="just">
              <a:lnSpc>
                <a:spcPct val="170000"/>
              </a:lnSpc>
              <a:buNone/>
            </a:pPr>
            <a:r>
              <a:rPr lang="en-US" sz="1600" b="0" i="0" u="none" strike="noStrike" dirty="0">
                <a:solidFill>
                  <a:schemeClr val="tx1"/>
                </a:solidFill>
                <a:effectLst/>
                <a:latin typeface="Source Sans Pro" panose="020B0503030403020204" pitchFamily="34" charset="0"/>
                <a:hlinkClick r:id="rId2">
                  <a:extLst>
                    <a:ext uri="{A12FA001-AC4F-418D-AE19-62706E023703}">
                      <ahyp:hlinkClr xmlns:ahyp="http://schemas.microsoft.com/office/drawing/2018/hyperlinkcolor" val="tx"/>
                    </a:ext>
                  </a:extLst>
                </a:hlinkClick>
              </a:rPr>
              <a:t>Prime attributes in DBMS</a:t>
            </a:r>
            <a:r>
              <a:rPr lang="en-US" sz="1600" b="0" i="0" dirty="0">
                <a:solidFill>
                  <a:schemeClr val="tx1"/>
                </a:solidFill>
                <a:effectLst/>
                <a:latin typeface="Source Sans Pro" panose="020B0503030403020204" pitchFamily="34" charset="0"/>
              </a:rPr>
              <a:t> are always part of the candidate keys, and for this relation R, prime attributes are: {A, C} while non-prime attributes are: {B, E, D}.</a:t>
            </a:r>
          </a:p>
          <a:p>
            <a:pPr marL="114300" indent="0" algn="just">
              <a:lnSpc>
                <a:spcPct val="170000"/>
              </a:lnSpc>
              <a:buNone/>
            </a:pPr>
            <a:r>
              <a:rPr lang="en-US" sz="1600" b="0" i="0" dirty="0">
                <a:solidFill>
                  <a:schemeClr val="tx1"/>
                </a:solidFill>
                <a:effectLst/>
                <a:latin typeface="Source Sans Pro" panose="020B0503030403020204" pitchFamily="34" charset="0"/>
              </a:rPr>
              <a:t>Clearly, there is no multi-valued attribute in the relation R, and hence, it is at least in 1NF.</a:t>
            </a:r>
          </a:p>
          <a:p>
            <a:pPr marL="114300" indent="0" algn="just">
              <a:lnSpc>
                <a:spcPct val="170000"/>
              </a:lnSpc>
              <a:buNone/>
            </a:pPr>
            <a:r>
              <a:rPr lang="en-US" sz="1600" b="0" i="0" dirty="0">
                <a:solidFill>
                  <a:schemeClr val="tx1"/>
                </a:solidFill>
                <a:effectLst/>
                <a:latin typeface="Source Sans Pro" panose="020B0503030403020204" pitchFamily="34" charset="0"/>
              </a:rPr>
              <a:t>BC-&gt;D is in 2NF because BC is not a proper subset of the candidate key </a:t>
            </a:r>
            <a:r>
              <a:rPr lang="en-US" sz="1600" b="1" i="0" dirty="0">
                <a:solidFill>
                  <a:schemeClr val="tx1"/>
                </a:solidFill>
                <a:effectLst/>
                <a:latin typeface="Source Sans Pro" panose="020B0503030403020204" pitchFamily="34" charset="0"/>
              </a:rPr>
              <a:t>AC. AC-&gt;BE</a:t>
            </a:r>
            <a:r>
              <a:rPr lang="en-US" sz="1600" b="0" i="0" dirty="0">
                <a:solidFill>
                  <a:schemeClr val="tx1"/>
                </a:solidFill>
                <a:effectLst/>
                <a:latin typeface="Source Sans Pro" panose="020B0503030403020204" pitchFamily="34" charset="0"/>
              </a:rPr>
              <a:t> is also in 2NF because AC itself is a candidate key, and lastly, B-&gt;E is again in 2NF. For 2NF, there must not be any </a:t>
            </a:r>
            <a:r>
              <a:rPr lang="en-US" sz="1600" b="1" i="0" u="none" strike="noStrike" dirty="0">
                <a:solidFill>
                  <a:schemeClr val="tx1"/>
                </a:solidFill>
                <a:effectLst/>
                <a:latin typeface="Source Sans Pro" panose="020B0503030403020204" pitchFamily="34" charset="0"/>
                <a:hlinkClick r:id="rId3">
                  <a:extLst>
                    <a:ext uri="{A12FA001-AC4F-418D-AE19-62706E023703}">
                      <ahyp:hlinkClr xmlns:ahyp="http://schemas.microsoft.com/office/drawing/2018/hyperlinkcolor" val="tx"/>
                    </a:ext>
                  </a:extLst>
                </a:hlinkClick>
              </a:rPr>
              <a:t>partial dependency</a:t>
            </a:r>
            <a:r>
              <a:rPr lang="en-US" sz="1600" b="0" i="0" dirty="0">
                <a:solidFill>
                  <a:schemeClr val="tx1"/>
                </a:solidFill>
                <a:effectLst/>
                <a:latin typeface="Source Sans Pro" panose="020B0503030403020204" pitchFamily="34" charset="0"/>
              </a:rPr>
              <a:t> present in the table, and hence, relation R here is in 2NF.</a:t>
            </a:r>
          </a:p>
          <a:p>
            <a:pPr marL="114300" indent="0" algn="just">
              <a:lnSpc>
                <a:spcPct val="170000"/>
              </a:lnSpc>
              <a:buNone/>
            </a:pPr>
            <a:r>
              <a:rPr lang="en-US" sz="1600" b="0" i="0" dirty="0">
                <a:solidFill>
                  <a:schemeClr val="tx1"/>
                </a:solidFill>
                <a:effectLst/>
                <a:latin typeface="Source Sans Pro" panose="020B0503030403020204" pitchFamily="34" charset="0"/>
              </a:rPr>
              <a:t>The relation R is not in 3NF because BC-&gt;D at the start is not in 3NF (BC is not a candidate key, and also, D is not a prime attribute). Hence, the relation R has 2NF as the highest normalization form.</a:t>
            </a:r>
          </a:p>
          <a:p>
            <a:pPr marL="114300" indent="0" algn="just">
              <a:lnSpc>
                <a:spcPct val="170000"/>
              </a:lnSpc>
              <a:buNone/>
            </a:pPr>
            <a:endParaRPr lang="en-IN" sz="1600" dirty="0">
              <a:solidFill>
                <a:schemeClr val="tx1"/>
              </a:solidFill>
            </a:endParaRPr>
          </a:p>
        </p:txBody>
      </p:sp>
      <p:sp>
        <p:nvSpPr>
          <p:cNvPr id="4" name="Slide Number Placeholder 3">
            <a:extLst>
              <a:ext uri="{FF2B5EF4-FFF2-40B4-BE49-F238E27FC236}">
                <a16:creationId xmlns:a16="http://schemas.microsoft.com/office/drawing/2014/main" id="{F99F7224-F8DC-2FA7-B97F-8A9C0F5143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95</a:t>
            </a:fld>
            <a:endParaRPr lang="en-US"/>
          </a:p>
        </p:txBody>
      </p:sp>
    </p:spTree>
    <p:extLst>
      <p:ext uri="{BB962C8B-B14F-4D97-AF65-F5344CB8AC3E}">
        <p14:creationId xmlns:p14="http://schemas.microsoft.com/office/powerpoint/2010/main" val="4691237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109"/>
          <p:cNvSpPr txBox="1"/>
          <p:nvPr/>
        </p:nvSpPr>
        <p:spPr>
          <a:xfrm>
            <a:off x="4174640" y="2732433"/>
            <a:ext cx="3842719"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rgbClr val="0070C0"/>
                </a:solidFill>
                <a:latin typeface="Arial"/>
                <a:ea typeface="Arial"/>
                <a:cs typeface="Arial"/>
                <a:sym typeface="Arial"/>
              </a:rPr>
              <a:t>THANK YOU</a:t>
            </a:r>
            <a:endParaRPr sz="4800" b="1" i="0" u="none" strike="noStrike" cap="none">
              <a:solidFill>
                <a:srgbClr val="0070C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7150</Words>
  <Application>Microsoft Office PowerPoint</Application>
  <PresentationFormat>Widescreen</PresentationFormat>
  <Paragraphs>978</Paragraphs>
  <Slides>96</Slides>
  <Notes>85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96</vt:i4>
      </vt:variant>
    </vt:vector>
  </HeadingPairs>
  <TitlesOfParts>
    <vt:vector size="111" baseType="lpstr">
      <vt:lpstr>Noto Sans Symbols</vt:lpstr>
      <vt:lpstr>Helvetica Neue</vt:lpstr>
      <vt:lpstr>Balthazar</vt:lpstr>
      <vt:lpstr>Arimo</vt:lpstr>
      <vt:lpstr>Roboto</vt:lpstr>
      <vt:lpstr>Calibri</vt:lpstr>
      <vt:lpstr>inter-regular</vt:lpstr>
      <vt:lpstr>Wingdings</vt:lpstr>
      <vt:lpstr>Source Sans Pro</vt:lpstr>
      <vt:lpstr>Times New Roman</vt:lpstr>
      <vt:lpstr>Inter</vt:lpstr>
      <vt:lpstr>Bookman Old Style</vt:lpstr>
      <vt:lpstr>Roboto Condensed</vt:lpstr>
      <vt:lpstr>Arial</vt:lpstr>
      <vt:lpstr>Office Theme</vt:lpstr>
      <vt:lpstr>     Database Management Systems  UNIT-IV  </vt:lpstr>
      <vt:lpstr>TABLE OF CONTENT</vt:lpstr>
      <vt:lpstr>PowerPoint Presentation</vt:lpstr>
      <vt:lpstr>RELATIONAL ALGEBRA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Pitfalls in Relational Database</vt:lpstr>
      <vt:lpstr>Introduction</vt:lpstr>
      <vt:lpstr>Pitfalls in Relational Database Design</vt:lpstr>
      <vt:lpstr>Decomposing a Bad Schema</vt:lpstr>
      <vt:lpstr>Decomposing a Bad Schema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Understanding Functional Dependencies</vt:lpstr>
      <vt:lpstr>Example:</vt:lpstr>
      <vt:lpstr>PowerPoint Presentation</vt:lpstr>
      <vt:lpstr>Non Trivial FD</vt:lpstr>
      <vt:lpstr>Closure of FD set </vt:lpstr>
      <vt:lpstr>PowerPoint Presentation</vt:lpstr>
      <vt:lpstr>PowerPoint Presentation</vt:lpstr>
      <vt:lpstr>ADDITIONAL RULES</vt:lpstr>
      <vt:lpstr>PROCEDURE TO COMPUTE F+</vt:lpstr>
      <vt:lpstr>EXAMPLE</vt:lpstr>
      <vt:lpstr>Closure of attributes</vt:lpstr>
      <vt:lpstr>PowerPoint Presentation</vt:lpstr>
      <vt:lpstr>PSEUDOCODE TO FIND THE CLOSURE OF ATTRIBUTE</vt:lpstr>
      <vt:lpstr>EXAMPLE 1[CLOSURE OF ATTRIBUTE]</vt:lpstr>
      <vt:lpstr>PowerPoint Presentation</vt:lpstr>
      <vt:lpstr>Irreducible a set of functional dependencies (or)Canonical Cover</vt:lpstr>
      <vt:lpstr>PROCEDURE TO COMPUTE CANONICAL COVER</vt:lpstr>
      <vt:lpstr>PowerPoint Presentation</vt:lpstr>
      <vt:lpstr>EXAMPLE:MINIMAL COVER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BCNF-BOYCE CODD NORMAL FORM</vt:lpstr>
      <vt:lpstr>PowerPoint Presentation</vt:lpstr>
      <vt:lpstr> Fourth Normal Form (4NF) </vt:lpstr>
      <vt:lpstr>4NF </vt:lpstr>
      <vt:lpstr>What is a Multivalued Dependency?</vt:lpstr>
      <vt:lpstr>4NF DECOMPOSITION ALGORITHM</vt:lpstr>
      <vt:lpstr>Lossless-join Decomposition</vt:lpstr>
      <vt:lpstr>Join dependency and 5 NF</vt:lpstr>
      <vt:lpstr>Condition for join dependency</vt:lpstr>
      <vt:lpstr>PowerPoint Presentation</vt:lpstr>
      <vt:lpstr>PowerPoint Presentation</vt:lpstr>
      <vt:lpstr>Normal Form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Management Systems  UNIT-IV</dc:title>
  <dc:creator>cseadmin</dc:creator>
  <cp:lastModifiedBy>sindhu saravanan</cp:lastModifiedBy>
  <cp:revision>8</cp:revision>
  <dcterms:created xsi:type="dcterms:W3CDTF">2021-12-27T04:40:00Z</dcterms:created>
  <dcterms:modified xsi:type="dcterms:W3CDTF">2023-04-27T07:09:34Z</dcterms:modified>
</cp:coreProperties>
</file>